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6858000" cy="12192000"/>
  <p:notesSz cx="6858000" cy="9144000"/>
  <p:embeddedFontLst>
    <p:embeddedFont>
      <p:font typeface="Cormorant Unicase SemiBold" pitchFamily="2" charset="0"/>
      <p:bold r:id="rId8"/>
    </p:embeddedFont>
    <p:embeddedFont>
      <p:font typeface="League Spartan" pitchFamily="2" charset="0"/>
      <p:regular r:id="rId9"/>
      <p:bold r:id="rId10"/>
    </p:embeddedFont>
    <p:embeddedFont>
      <p:font typeface="Oswald" pitchFamily="2" charset="0"/>
      <p:regular r:id="rId11"/>
      <p:bold r:id="rId12"/>
    </p:embeddedFont>
    <p:embeddedFont>
      <p:font typeface="Oswald Medium" pitchFamily="2" charset="0"/>
      <p:regular r:id="rId13"/>
    </p:embeddedFont>
  </p:embeddedFontLst>
  <p:defaultTextStyle>
    <a:defPPr>
      <a:defRPr lang="en-US"/>
    </a:defPPr>
    <a:lvl1pPr marL="0" algn="l" defTabSz="73152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1pPr>
    <a:lvl2pPr marL="365760" algn="l" defTabSz="73152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2pPr>
    <a:lvl3pPr marL="731520" algn="l" defTabSz="73152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3pPr>
    <a:lvl4pPr marL="1097280" algn="l" defTabSz="73152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4pPr>
    <a:lvl5pPr marL="1463040" algn="l" defTabSz="73152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5pPr>
    <a:lvl6pPr marL="1828800" algn="l" defTabSz="73152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6pPr>
    <a:lvl7pPr marL="2194560" algn="l" defTabSz="73152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7pPr>
    <a:lvl8pPr marL="2560320" algn="l" defTabSz="73152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8pPr>
    <a:lvl9pPr marL="2926080" algn="l" defTabSz="73152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3" userDrawn="1">
          <p15:clr>
            <a:srgbClr val="A4A3A4"/>
          </p15:clr>
        </p15:guide>
        <p15:guide id="2" pos="20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F74"/>
    <a:srgbClr val="4D7FBB"/>
    <a:srgbClr val="5A9D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92" autoAdjust="0"/>
    <p:restoredTop sz="94622" autoAdjust="0"/>
  </p:normalViewPr>
  <p:slideViewPr>
    <p:cSldViewPr>
      <p:cViewPr>
        <p:scale>
          <a:sx n="30" d="100"/>
          <a:sy n="30" d="100"/>
        </p:scale>
        <p:origin x="3586" y="686"/>
      </p:cViewPr>
      <p:guideLst>
        <p:guide orient="horz" pos="1843"/>
        <p:guide pos="20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60864-49C6-4FAC-A7F9-A9E341626741}" type="datetimeFigureOut">
              <a:rPr lang="en-IN" smtClean="0"/>
              <a:t>27-01-2024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C4947-4F13-4F7C-A824-49309AD234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73829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3152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1pPr>
    <a:lvl2pPr marL="365760" algn="l" defTabSz="73152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2pPr>
    <a:lvl3pPr marL="731520" algn="l" defTabSz="73152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3pPr>
    <a:lvl4pPr marL="1097280" algn="l" defTabSz="73152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4pPr>
    <a:lvl5pPr marL="1463040" algn="l" defTabSz="73152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5pPr>
    <a:lvl6pPr marL="1828800" algn="l" defTabSz="73152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6pPr>
    <a:lvl7pPr marL="2194560" algn="l" defTabSz="73152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7pPr>
    <a:lvl8pPr marL="2560320" algn="l" defTabSz="73152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8pPr>
    <a:lvl9pPr marL="2926080" algn="l" defTabSz="73152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FONTS: Cormorant </a:t>
            </a:r>
            <a:r>
              <a:rPr lang="en-IN" dirty="0" err="1"/>
              <a:t>Unicase</a:t>
            </a:r>
            <a:r>
              <a:rPr lang="en-IN" dirty="0"/>
              <a:t> </a:t>
            </a:r>
            <a:r>
              <a:rPr lang="en-IN" dirty="0" err="1"/>
              <a:t>SemiBold</a:t>
            </a:r>
            <a:r>
              <a:rPr lang="en-IN" dirty="0"/>
              <a:t>, League Spartan</a:t>
            </a:r>
            <a:r>
              <a:rPr lang="en-IN"/>
              <a:t>, Oswald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C4947-4F13-4F7C-A824-49309AD234C4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5135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C4947-4F13-4F7C-A824-49309AD234C4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16446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1817963"/>
            <a:ext cx="5596128" cy="12544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7552" y="3316224"/>
            <a:ext cx="4608576" cy="14955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29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58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8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16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75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0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633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73168" y="234358"/>
            <a:ext cx="1481328" cy="49933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9184" y="234358"/>
            <a:ext cx="4334256" cy="49933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065" y="3760555"/>
            <a:ext cx="5596128" cy="1162304"/>
          </a:xfrm>
        </p:spPr>
        <p:txBody>
          <a:bodyPr anchor="t"/>
          <a:lstStyle>
            <a:lvl1pPr algn="l">
              <a:defRPr sz="288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065" y="2480395"/>
            <a:ext cx="5596128" cy="1280160"/>
          </a:xfrm>
        </p:spPr>
        <p:txBody>
          <a:bodyPr anchor="b"/>
          <a:lstStyle>
            <a:lvl1pPr marL="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1pPr>
            <a:lvl2pPr marL="329184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2pPr>
            <a:lvl3pPr marL="658368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3pPr>
            <a:lvl4pPr marL="98755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316736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645920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97510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30428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63347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9184" y="1365504"/>
            <a:ext cx="2907792" cy="3862155"/>
          </a:xfrm>
        </p:spPr>
        <p:txBody>
          <a:bodyPr/>
          <a:lstStyle>
            <a:lvl1pPr>
              <a:defRPr sz="2016"/>
            </a:lvl1pPr>
            <a:lvl2pPr>
              <a:defRPr sz="1728"/>
            </a:lvl2pPr>
            <a:lvl3pPr>
              <a:defRPr sz="1440"/>
            </a:lvl3pPr>
            <a:lvl4pPr>
              <a:defRPr sz="1296"/>
            </a:lvl4pPr>
            <a:lvl5pPr>
              <a:defRPr sz="1296"/>
            </a:lvl5pPr>
            <a:lvl6pPr>
              <a:defRPr sz="1296"/>
            </a:lvl6pPr>
            <a:lvl7pPr>
              <a:defRPr sz="1296"/>
            </a:lvl7pPr>
            <a:lvl8pPr>
              <a:defRPr sz="1296"/>
            </a:lvl8pPr>
            <a:lvl9pPr>
              <a:defRPr sz="129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46704" y="1365504"/>
            <a:ext cx="2907792" cy="3862155"/>
          </a:xfrm>
        </p:spPr>
        <p:txBody>
          <a:bodyPr/>
          <a:lstStyle>
            <a:lvl1pPr>
              <a:defRPr sz="2016"/>
            </a:lvl1pPr>
            <a:lvl2pPr>
              <a:defRPr sz="1728"/>
            </a:lvl2pPr>
            <a:lvl3pPr>
              <a:defRPr sz="1440"/>
            </a:lvl3pPr>
            <a:lvl4pPr>
              <a:defRPr sz="1296"/>
            </a:lvl4pPr>
            <a:lvl5pPr>
              <a:defRPr sz="1296"/>
            </a:lvl5pPr>
            <a:lvl6pPr>
              <a:defRPr sz="1296"/>
            </a:lvl6pPr>
            <a:lvl7pPr>
              <a:defRPr sz="1296"/>
            </a:lvl7pPr>
            <a:lvl8pPr>
              <a:defRPr sz="1296"/>
            </a:lvl8pPr>
            <a:lvl9pPr>
              <a:defRPr sz="129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9184" y="1309963"/>
            <a:ext cx="2908935" cy="545930"/>
          </a:xfrm>
        </p:spPr>
        <p:txBody>
          <a:bodyPr anchor="b"/>
          <a:lstStyle>
            <a:lvl1pPr marL="0" indent="0">
              <a:buNone/>
              <a:defRPr sz="1728" b="1"/>
            </a:lvl1pPr>
            <a:lvl2pPr marL="329184" indent="0">
              <a:buNone/>
              <a:defRPr sz="1440" b="1"/>
            </a:lvl2pPr>
            <a:lvl3pPr marL="658368" indent="0">
              <a:buNone/>
              <a:defRPr sz="1296" b="1"/>
            </a:lvl3pPr>
            <a:lvl4pPr marL="987552" indent="0">
              <a:buNone/>
              <a:defRPr sz="1152" b="1"/>
            </a:lvl4pPr>
            <a:lvl5pPr marL="1316736" indent="0">
              <a:buNone/>
              <a:defRPr sz="1152" b="1"/>
            </a:lvl5pPr>
            <a:lvl6pPr marL="1645920" indent="0">
              <a:buNone/>
              <a:defRPr sz="1152" b="1"/>
            </a:lvl6pPr>
            <a:lvl7pPr marL="1975104" indent="0">
              <a:buNone/>
              <a:defRPr sz="1152" b="1"/>
            </a:lvl7pPr>
            <a:lvl8pPr marL="2304288" indent="0">
              <a:buNone/>
              <a:defRPr sz="1152" b="1"/>
            </a:lvl8pPr>
            <a:lvl9pPr marL="2633472" indent="0">
              <a:buNone/>
              <a:defRPr sz="115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9184" y="1855893"/>
            <a:ext cx="2908935" cy="3371766"/>
          </a:xfrm>
        </p:spPr>
        <p:txBody>
          <a:bodyPr/>
          <a:lstStyle>
            <a:lvl1pPr>
              <a:defRPr sz="1728"/>
            </a:lvl1pPr>
            <a:lvl2pPr>
              <a:defRPr sz="1440"/>
            </a:lvl2pPr>
            <a:lvl3pPr>
              <a:defRPr sz="1296"/>
            </a:lvl3pPr>
            <a:lvl4pPr>
              <a:defRPr sz="1152"/>
            </a:lvl4pPr>
            <a:lvl5pPr>
              <a:defRPr sz="1152"/>
            </a:lvl5pPr>
            <a:lvl6pPr>
              <a:defRPr sz="1152"/>
            </a:lvl6pPr>
            <a:lvl7pPr>
              <a:defRPr sz="1152"/>
            </a:lvl7pPr>
            <a:lvl8pPr>
              <a:defRPr sz="1152"/>
            </a:lvl8pPr>
            <a:lvl9pPr>
              <a:defRPr sz="115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44418" y="1309963"/>
            <a:ext cx="2910078" cy="545930"/>
          </a:xfrm>
        </p:spPr>
        <p:txBody>
          <a:bodyPr anchor="b"/>
          <a:lstStyle>
            <a:lvl1pPr marL="0" indent="0">
              <a:buNone/>
              <a:defRPr sz="1728" b="1"/>
            </a:lvl1pPr>
            <a:lvl2pPr marL="329184" indent="0">
              <a:buNone/>
              <a:defRPr sz="1440" b="1"/>
            </a:lvl2pPr>
            <a:lvl3pPr marL="658368" indent="0">
              <a:buNone/>
              <a:defRPr sz="1296" b="1"/>
            </a:lvl3pPr>
            <a:lvl4pPr marL="987552" indent="0">
              <a:buNone/>
              <a:defRPr sz="1152" b="1"/>
            </a:lvl4pPr>
            <a:lvl5pPr marL="1316736" indent="0">
              <a:buNone/>
              <a:defRPr sz="1152" b="1"/>
            </a:lvl5pPr>
            <a:lvl6pPr marL="1645920" indent="0">
              <a:buNone/>
              <a:defRPr sz="1152" b="1"/>
            </a:lvl6pPr>
            <a:lvl7pPr marL="1975104" indent="0">
              <a:buNone/>
              <a:defRPr sz="1152" b="1"/>
            </a:lvl7pPr>
            <a:lvl8pPr marL="2304288" indent="0">
              <a:buNone/>
              <a:defRPr sz="1152" b="1"/>
            </a:lvl8pPr>
            <a:lvl9pPr marL="2633472" indent="0">
              <a:buNone/>
              <a:defRPr sz="115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44418" y="1855893"/>
            <a:ext cx="2910078" cy="3371766"/>
          </a:xfrm>
        </p:spPr>
        <p:txBody>
          <a:bodyPr/>
          <a:lstStyle>
            <a:lvl1pPr>
              <a:defRPr sz="1728"/>
            </a:lvl1pPr>
            <a:lvl2pPr>
              <a:defRPr sz="1440"/>
            </a:lvl2pPr>
            <a:lvl3pPr>
              <a:defRPr sz="1296"/>
            </a:lvl3pPr>
            <a:lvl4pPr>
              <a:defRPr sz="1152"/>
            </a:lvl4pPr>
            <a:lvl5pPr>
              <a:defRPr sz="1152"/>
            </a:lvl5pPr>
            <a:lvl6pPr>
              <a:defRPr sz="1152"/>
            </a:lvl6pPr>
            <a:lvl7pPr>
              <a:defRPr sz="1152"/>
            </a:lvl7pPr>
            <a:lvl8pPr>
              <a:defRPr sz="1152"/>
            </a:lvl8pPr>
            <a:lvl9pPr>
              <a:defRPr sz="115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185" y="233003"/>
            <a:ext cx="2165985" cy="991616"/>
          </a:xfrm>
        </p:spPr>
        <p:txBody>
          <a:bodyPr anchor="b"/>
          <a:lstStyle>
            <a:lvl1pPr algn="l">
              <a:defRPr sz="144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74036" y="233003"/>
            <a:ext cx="3680460" cy="4994656"/>
          </a:xfrm>
        </p:spPr>
        <p:txBody>
          <a:bodyPr/>
          <a:lstStyle>
            <a:lvl1pPr>
              <a:defRPr sz="2304"/>
            </a:lvl1pPr>
            <a:lvl2pPr>
              <a:defRPr sz="2016"/>
            </a:lvl2pPr>
            <a:lvl3pPr>
              <a:defRPr sz="1728"/>
            </a:lvl3pPr>
            <a:lvl4pPr>
              <a:defRPr sz="1440"/>
            </a:lvl4pPr>
            <a:lvl5pPr>
              <a:defRPr sz="144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9185" y="1224619"/>
            <a:ext cx="2165985" cy="4003040"/>
          </a:xfrm>
        </p:spPr>
        <p:txBody>
          <a:bodyPr/>
          <a:lstStyle>
            <a:lvl1pPr marL="0" indent="0">
              <a:buNone/>
              <a:defRPr sz="1008"/>
            </a:lvl1pPr>
            <a:lvl2pPr marL="329184" indent="0">
              <a:buNone/>
              <a:defRPr sz="864"/>
            </a:lvl2pPr>
            <a:lvl3pPr marL="658368" indent="0">
              <a:buNone/>
              <a:defRPr sz="720"/>
            </a:lvl3pPr>
            <a:lvl4pPr marL="987552" indent="0">
              <a:buNone/>
              <a:defRPr sz="648"/>
            </a:lvl4pPr>
            <a:lvl5pPr marL="1316736" indent="0">
              <a:buNone/>
              <a:defRPr sz="648"/>
            </a:lvl5pPr>
            <a:lvl6pPr marL="1645920" indent="0">
              <a:buNone/>
              <a:defRPr sz="648"/>
            </a:lvl6pPr>
            <a:lvl7pPr marL="1975104" indent="0">
              <a:buNone/>
              <a:defRPr sz="648"/>
            </a:lvl7pPr>
            <a:lvl8pPr marL="2304288" indent="0">
              <a:buNone/>
              <a:defRPr sz="648"/>
            </a:lvl8pPr>
            <a:lvl9pPr marL="2633472" indent="0">
              <a:buNone/>
              <a:defRPr sz="6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0447" y="4096512"/>
            <a:ext cx="3950208" cy="483616"/>
          </a:xfrm>
        </p:spPr>
        <p:txBody>
          <a:bodyPr anchor="b"/>
          <a:lstStyle>
            <a:lvl1pPr algn="l">
              <a:defRPr sz="144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90447" y="522901"/>
            <a:ext cx="3950208" cy="3511296"/>
          </a:xfrm>
        </p:spPr>
        <p:txBody>
          <a:bodyPr/>
          <a:lstStyle>
            <a:lvl1pPr marL="0" indent="0">
              <a:buNone/>
              <a:defRPr sz="2304"/>
            </a:lvl1pPr>
            <a:lvl2pPr marL="329184" indent="0">
              <a:buNone/>
              <a:defRPr sz="2016"/>
            </a:lvl2pPr>
            <a:lvl3pPr marL="658368" indent="0">
              <a:buNone/>
              <a:defRPr sz="1728"/>
            </a:lvl3pPr>
            <a:lvl4pPr marL="987552" indent="0">
              <a:buNone/>
              <a:defRPr sz="1440"/>
            </a:lvl4pPr>
            <a:lvl5pPr marL="1316736" indent="0">
              <a:buNone/>
              <a:defRPr sz="1440"/>
            </a:lvl5pPr>
            <a:lvl6pPr marL="1645920" indent="0">
              <a:buNone/>
              <a:defRPr sz="1440"/>
            </a:lvl6pPr>
            <a:lvl7pPr marL="1975104" indent="0">
              <a:buNone/>
              <a:defRPr sz="1440"/>
            </a:lvl7pPr>
            <a:lvl8pPr marL="2304288" indent="0">
              <a:buNone/>
              <a:defRPr sz="1440"/>
            </a:lvl8pPr>
            <a:lvl9pPr marL="2633472" indent="0">
              <a:buNone/>
              <a:defRPr sz="144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0447" y="4580128"/>
            <a:ext cx="3950208" cy="686816"/>
          </a:xfrm>
        </p:spPr>
        <p:txBody>
          <a:bodyPr/>
          <a:lstStyle>
            <a:lvl1pPr marL="0" indent="0">
              <a:buNone/>
              <a:defRPr sz="1008"/>
            </a:lvl1pPr>
            <a:lvl2pPr marL="329184" indent="0">
              <a:buNone/>
              <a:defRPr sz="864"/>
            </a:lvl2pPr>
            <a:lvl3pPr marL="658368" indent="0">
              <a:buNone/>
              <a:defRPr sz="720"/>
            </a:lvl3pPr>
            <a:lvl4pPr marL="987552" indent="0">
              <a:buNone/>
              <a:defRPr sz="648"/>
            </a:lvl4pPr>
            <a:lvl5pPr marL="1316736" indent="0">
              <a:buNone/>
              <a:defRPr sz="648"/>
            </a:lvl5pPr>
            <a:lvl6pPr marL="1645920" indent="0">
              <a:buNone/>
              <a:defRPr sz="648"/>
            </a:lvl6pPr>
            <a:lvl7pPr marL="1975104" indent="0">
              <a:buNone/>
              <a:defRPr sz="648"/>
            </a:lvl7pPr>
            <a:lvl8pPr marL="2304288" indent="0">
              <a:buNone/>
              <a:defRPr sz="648"/>
            </a:lvl8pPr>
            <a:lvl9pPr marL="2633472" indent="0">
              <a:buNone/>
              <a:defRPr sz="6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9184" y="234358"/>
            <a:ext cx="5925312" cy="975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9184" y="1365504"/>
            <a:ext cx="5925312" cy="3862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29184" y="5424086"/>
            <a:ext cx="1536192" cy="3115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49424" y="5424086"/>
            <a:ext cx="2084832" cy="3115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8304" y="5424086"/>
            <a:ext cx="1536192" cy="3115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58368" rtl="0" eaLnBrk="1" latinLnBrk="0" hangingPunct="1">
        <a:spcBef>
          <a:spcPct val="0"/>
        </a:spcBef>
        <a:buNone/>
        <a:defRPr sz="31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658368" rtl="0" eaLnBrk="1" latinLnBrk="0" hangingPunct="1">
        <a:spcBef>
          <a:spcPct val="20000"/>
        </a:spcBef>
        <a:buFont typeface="Arial" pitchFamily="34" charset="0"/>
        <a:buChar char="•"/>
        <a:defRPr sz="2304" kern="1200">
          <a:solidFill>
            <a:schemeClr val="tx1"/>
          </a:solidFill>
          <a:latin typeface="+mn-lt"/>
          <a:ea typeface="+mn-ea"/>
          <a:cs typeface="+mn-cs"/>
        </a:defRPr>
      </a:lvl1pPr>
      <a:lvl2pPr marL="534924" indent="-205740" algn="l" defTabSz="658368" rtl="0" eaLnBrk="1" latinLnBrk="0" hangingPunct="1">
        <a:spcBef>
          <a:spcPct val="20000"/>
        </a:spcBef>
        <a:buFont typeface="Arial" pitchFamily="34" charset="0"/>
        <a:buChar char="–"/>
        <a:defRPr sz="2016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64592" algn="l" defTabSz="658368" rtl="0" eaLnBrk="1" latinLnBrk="0" hangingPunct="1">
        <a:spcBef>
          <a:spcPct val="20000"/>
        </a:spcBef>
        <a:buFont typeface="Arial" pitchFamily="34" charset="0"/>
        <a:buChar char="•"/>
        <a:defRPr sz="1728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indent="-164592" algn="l" defTabSz="658368" rtl="0" eaLnBrk="1" latinLnBrk="0" hangingPunct="1">
        <a:spcBef>
          <a:spcPct val="20000"/>
        </a:spcBef>
        <a:buFont typeface="Arial" pitchFamily="34" charset="0"/>
        <a:buChar char="–"/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164592" algn="l" defTabSz="658368" rtl="0" eaLnBrk="1" latinLnBrk="0" hangingPunct="1">
        <a:spcBef>
          <a:spcPct val="20000"/>
        </a:spcBef>
        <a:buFont typeface="Arial" pitchFamily="34" charset="0"/>
        <a:buChar char="»"/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1810512" indent="-164592" algn="l" defTabSz="658368" rtl="0" eaLnBrk="1" latinLnBrk="0" hangingPunct="1">
        <a:spcBef>
          <a:spcPct val="20000"/>
        </a:spcBef>
        <a:buFont typeface="Arial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indent="-164592" algn="l" defTabSz="658368" rtl="0" eaLnBrk="1" latinLnBrk="0" hangingPunct="1">
        <a:spcBef>
          <a:spcPct val="20000"/>
        </a:spcBef>
        <a:buFont typeface="Arial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468880" indent="-164592" algn="l" defTabSz="658368" rtl="0" eaLnBrk="1" latinLnBrk="0" hangingPunct="1">
        <a:spcBef>
          <a:spcPct val="20000"/>
        </a:spcBef>
        <a:buFont typeface="Arial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2798064" indent="-164592" algn="l" defTabSz="658368" rtl="0" eaLnBrk="1" latinLnBrk="0" hangingPunct="1">
        <a:spcBef>
          <a:spcPct val="20000"/>
        </a:spcBef>
        <a:buFont typeface="Arial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2pPr>
      <a:lvl3pPr marL="658368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3pPr>
      <a:lvl4pPr marL="987552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316736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975104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304288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633472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7.jpeg"/><Relationship Id="rId7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9.jpeg"/><Relationship Id="rId7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 2" descr="A hand holding a silver cup&#10;&#10;Description automatically generated">
            <a:extLst>
              <a:ext uri="{FF2B5EF4-FFF2-40B4-BE49-F238E27FC236}">
                <a16:creationId xmlns:a16="http://schemas.microsoft.com/office/drawing/2014/main" id="{30A51D85-1EBF-7439-3573-BEA96CD887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5654213"/>
          </a:xfrm>
          <a:prstGeom prst="rect">
            <a:avLst/>
          </a:prstGeom>
        </p:spPr>
      </p:pic>
      <p:pic>
        <p:nvPicPr>
          <p:cNvPr id="14" name="PIC 1" descr="A person holding a green container&#10;&#10;Description automatically generated">
            <a:extLst>
              <a:ext uri="{FF2B5EF4-FFF2-40B4-BE49-F238E27FC236}">
                <a16:creationId xmlns:a16="http://schemas.microsoft.com/office/drawing/2014/main" id="{BF389FBF-10A4-DAF4-A35E-79F37B373E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5654213"/>
          </a:xfrm>
          <a:prstGeom prst="rect">
            <a:avLst/>
          </a:prstGeom>
        </p:spPr>
      </p:pic>
      <p:sp>
        <p:nvSpPr>
          <p:cNvPr id="5" name="SHAPE: Bottom Rect BG"/>
          <p:cNvSpPr/>
          <p:nvPr/>
        </p:nvSpPr>
        <p:spPr>
          <a:xfrm rot="5400000">
            <a:off x="166871" y="5494215"/>
            <a:ext cx="6531855" cy="6863720"/>
          </a:xfrm>
          <a:custGeom>
            <a:avLst/>
            <a:gdLst/>
            <a:ahLst/>
            <a:cxnLst/>
            <a:rect l="l" t="t" r="r" b="b"/>
            <a:pathLst>
              <a:path w="6470678" h="9599041">
                <a:moveTo>
                  <a:pt x="0" y="0"/>
                </a:moveTo>
                <a:lnTo>
                  <a:pt x="6470678" y="0"/>
                </a:lnTo>
                <a:lnTo>
                  <a:pt x="6470678" y="9599041"/>
                </a:lnTo>
                <a:lnTo>
                  <a:pt x="0" y="9599041"/>
                </a:lnTo>
                <a:lnTo>
                  <a:pt x="0" y="0"/>
                </a:lnTo>
              </a:path>
            </a:pathLst>
          </a:custGeom>
          <a:solidFill>
            <a:srgbClr val="F2F2F2"/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6" name="TXT: Travel mugs are..."/>
          <p:cNvSpPr txBox="1"/>
          <p:nvPr/>
        </p:nvSpPr>
        <p:spPr>
          <a:xfrm>
            <a:off x="1104900" y="9982200"/>
            <a:ext cx="46482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2700" dirty="0">
                <a:latin typeface="League Spartan" pitchFamily="2" charset="0"/>
                <a:cs typeface="Poppins" panose="00000500000000000000" pitchFamily="2" charset="0"/>
              </a:rPr>
              <a:t>Travel mugs are a must on long trips – makes sense to have the ones you love!</a:t>
            </a:r>
          </a:p>
        </p:txBody>
      </p:sp>
      <p:sp>
        <p:nvSpPr>
          <p:cNvPr id="16" name="LINE: Dashed">
            <a:extLst>
              <a:ext uri="{FF2B5EF4-FFF2-40B4-BE49-F238E27FC236}">
                <a16:creationId xmlns:a16="http://schemas.microsoft.com/office/drawing/2014/main" id="{A55EFEE3-A143-BDDE-1BA7-4B72A0ADE985}"/>
              </a:ext>
            </a:extLst>
          </p:cNvPr>
          <p:cNvSpPr/>
          <p:nvPr/>
        </p:nvSpPr>
        <p:spPr>
          <a:xfrm>
            <a:off x="3069000" y="9677400"/>
            <a:ext cx="432000" cy="72000"/>
          </a:xfrm>
          <a:custGeom>
            <a:avLst/>
            <a:gdLst>
              <a:gd name="connsiteX0" fmla="*/ 0 w 1447800"/>
              <a:gd name="connsiteY0" fmla="*/ 130670 h 257782"/>
              <a:gd name="connsiteX1" fmla="*/ 406400 w 1447800"/>
              <a:gd name="connsiteY1" fmla="*/ 3670 h 257782"/>
              <a:gd name="connsiteX2" fmla="*/ 965200 w 1447800"/>
              <a:gd name="connsiteY2" fmla="*/ 257670 h 257782"/>
              <a:gd name="connsiteX3" fmla="*/ 1447800 w 1447800"/>
              <a:gd name="connsiteY3" fmla="*/ 29070 h 25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257782">
                <a:moveTo>
                  <a:pt x="0" y="130670"/>
                </a:moveTo>
                <a:cubicBezTo>
                  <a:pt x="122766" y="56586"/>
                  <a:pt x="245533" y="-17497"/>
                  <a:pt x="406400" y="3670"/>
                </a:cubicBezTo>
                <a:cubicBezTo>
                  <a:pt x="567267" y="24837"/>
                  <a:pt x="791633" y="253437"/>
                  <a:pt x="965200" y="257670"/>
                </a:cubicBezTo>
                <a:cubicBezTo>
                  <a:pt x="1138767" y="261903"/>
                  <a:pt x="1293283" y="145486"/>
                  <a:pt x="1447800" y="29070"/>
                </a:cubicBezTo>
              </a:path>
            </a:pathLst>
          </a:custGeom>
          <a:noFill/>
          <a:ln>
            <a:solidFill>
              <a:srgbClr val="417F74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rgbClr val="4D7FBB"/>
              </a:solidFill>
            </a:endParaRPr>
          </a:p>
        </p:txBody>
      </p:sp>
      <p:sp>
        <p:nvSpPr>
          <p:cNvPr id="8" name="TXT: Companion"/>
          <p:cNvSpPr txBox="1"/>
          <p:nvPr/>
        </p:nvSpPr>
        <p:spPr>
          <a:xfrm>
            <a:off x="1594104" y="9008613"/>
            <a:ext cx="3669792" cy="5432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27"/>
              </a:lnSpc>
            </a:pPr>
            <a:r>
              <a:rPr lang="en-US" sz="5000" spc="100" dirty="0">
                <a:latin typeface="Cormorant Unicase SemiBold" pitchFamily="2" charset="0"/>
                <a:ea typeface="Cormorant Unicase SemiBold" pitchFamily="2" charset="0"/>
              </a:rPr>
              <a:t>companion</a:t>
            </a:r>
          </a:p>
        </p:txBody>
      </p:sp>
      <p:sp>
        <p:nvSpPr>
          <p:cNvPr id="9" name="TXT: Travel"/>
          <p:cNvSpPr txBox="1"/>
          <p:nvPr/>
        </p:nvSpPr>
        <p:spPr>
          <a:xfrm>
            <a:off x="2252511" y="8458200"/>
            <a:ext cx="2352979" cy="620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5400" spc="100" dirty="0">
                <a:solidFill>
                  <a:srgbClr val="417F74"/>
                </a:solidFill>
                <a:latin typeface="Cormorant Unicase SemiBold" pitchFamily="2" charset="0"/>
                <a:ea typeface="Cormorant Unicase SemiBold" pitchFamily="2" charset="0"/>
              </a:rPr>
              <a:t>travel</a:t>
            </a:r>
          </a:p>
        </p:txBody>
      </p:sp>
      <p:grpSp>
        <p:nvGrpSpPr>
          <p:cNvPr id="10" name="GROUP: Thumbnail Imgs">
            <a:extLst>
              <a:ext uri="{FF2B5EF4-FFF2-40B4-BE49-F238E27FC236}">
                <a16:creationId xmlns:a16="http://schemas.microsoft.com/office/drawing/2014/main" id="{C39C11C0-C232-8ADE-90B8-38D6B290CA7B}"/>
              </a:ext>
            </a:extLst>
          </p:cNvPr>
          <p:cNvGrpSpPr/>
          <p:nvPr/>
        </p:nvGrpSpPr>
        <p:grpSpPr>
          <a:xfrm>
            <a:off x="1031712" y="6477000"/>
            <a:ext cx="4794576" cy="972000"/>
            <a:chOff x="1282824" y="6667500"/>
            <a:chExt cx="4794576" cy="972000"/>
          </a:xfrm>
        </p:grpSpPr>
        <p:pic>
          <p:nvPicPr>
            <p:cNvPr id="28" name="PIC 4 TN" descr="A person holding a mug&#10;&#10;Description automatically generated">
              <a:extLst>
                <a:ext uri="{FF2B5EF4-FFF2-40B4-BE49-F238E27FC236}">
                  <a16:creationId xmlns:a16="http://schemas.microsoft.com/office/drawing/2014/main" id="{0786A912-3893-9833-A79F-B92BDA676CF0}"/>
                </a:ext>
              </a:extLst>
            </p:cNvPr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6667500"/>
              <a:ext cx="972000" cy="972000"/>
            </a:xfrm>
            <a:prstGeom prst="rect">
              <a:avLst/>
            </a:prstGeom>
          </p:spPr>
        </p:pic>
        <p:pic>
          <p:nvPicPr>
            <p:cNvPr id="25" name="PIC 3 TN" descr="A black cup with yellow writing on it&#10;&#10;Description automatically generated">
              <a:extLst>
                <a:ext uri="{FF2B5EF4-FFF2-40B4-BE49-F238E27FC236}">
                  <a16:creationId xmlns:a16="http://schemas.microsoft.com/office/drawing/2014/main" id="{6C7A96C9-C075-5CCD-387A-1FA73BA7B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1208" y="6667500"/>
              <a:ext cx="972000" cy="972000"/>
            </a:xfrm>
            <a:prstGeom prst="rect">
              <a:avLst/>
            </a:prstGeom>
          </p:spPr>
        </p:pic>
        <p:pic>
          <p:nvPicPr>
            <p:cNvPr id="21" name="PIC 2 TN" descr="A hand holding a silver cup&#10;&#10;Description automatically generated">
              <a:extLst>
                <a:ext uri="{FF2B5EF4-FFF2-40B4-BE49-F238E27FC236}">
                  <a16:creationId xmlns:a16="http://schemas.microsoft.com/office/drawing/2014/main" id="{79DEBB93-3EAD-1A86-D288-80A93A389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7016" y="6667500"/>
              <a:ext cx="972000" cy="972000"/>
            </a:xfrm>
            <a:prstGeom prst="rect">
              <a:avLst/>
            </a:prstGeom>
          </p:spPr>
        </p:pic>
        <p:pic>
          <p:nvPicPr>
            <p:cNvPr id="17" name="PIC 1 TN" descr="A hand holding a green plastic container&#10;&#10;Description automatically generated">
              <a:extLst>
                <a:ext uri="{FF2B5EF4-FFF2-40B4-BE49-F238E27FC236}">
                  <a16:creationId xmlns:a16="http://schemas.microsoft.com/office/drawing/2014/main" id="{04EA48EE-A002-599A-D715-791874EA2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824" y="6667500"/>
              <a:ext cx="972000" cy="972000"/>
            </a:xfrm>
            <a:prstGeom prst="rect">
              <a:avLst/>
            </a:prstGeom>
          </p:spPr>
        </p:pic>
      </p:grpSp>
      <p:sp>
        <p:nvSpPr>
          <p:cNvPr id="15" name="SHAPE; Black SQ Outline"/>
          <p:cNvSpPr/>
          <p:nvPr/>
        </p:nvSpPr>
        <p:spPr>
          <a:xfrm>
            <a:off x="972000" y="6426200"/>
            <a:ext cx="1080000" cy="1080000"/>
          </a:xfrm>
          <a:custGeom>
            <a:avLst/>
            <a:gdLst/>
            <a:ahLst/>
            <a:cxnLst/>
            <a:rect l="l" t="t" r="r" b="b"/>
            <a:pathLst>
              <a:path w="1473835" h="1473835">
                <a:moveTo>
                  <a:pt x="16891" y="0"/>
                </a:moveTo>
                <a:lnTo>
                  <a:pt x="1456944" y="0"/>
                </a:lnTo>
                <a:cubicBezTo>
                  <a:pt x="1466342" y="0"/>
                  <a:pt x="1473835" y="7620"/>
                  <a:pt x="1473835" y="16891"/>
                </a:cubicBezTo>
                <a:lnTo>
                  <a:pt x="1473835" y="1456944"/>
                </a:lnTo>
                <a:cubicBezTo>
                  <a:pt x="1473835" y="1466342"/>
                  <a:pt x="1466215" y="1473835"/>
                  <a:pt x="1456944" y="1473835"/>
                </a:cubicBezTo>
                <a:lnTo>
                  <a:pt x="16891" y="1473835"/>
                </a:lnTo>
                <a:cubicBezTo>
                  <a:pt x="7493" y="1473835"/>
                  <a:pt x="0" y="1466215"/>
                  <a:pt x="0" y="1456944"/>
                </a:cubicBezTo>
                <a:lnTo>
                  <a:pt x="0" y="16891"/>
                </a:lnTo>
                <a:cubicBezTo>
                  <a:pt x="0" y="7620"/>
                  <a:pt x="7620" y="0"/>
                  <a:pt x="16891" y="0"/>
                </a:cubicBezTo>
                <a:moveTo>
                  <a:pt x="16891" y="33909"/>
                </a:moveTo>
                <a:lnTo>
                  <a:pt x="16891" y="16891"/>
                </a:lnTo>
                <a:lnTo>
                  <a:pt x="33909" y="16891"/>
                </a:lnTo>
                <a:lnTo>
                  <a:pt x="33909" y="1456944"/>
                </a:lnTo>
                <a:lnTo>
                  <a:pt x="16891" y="1456944"/>
                </a:lnTo>
                <a:lnTo>
                  <a:pt x="16891" y="1440053"/>
                </a:lnTo>
                <a:lnTo>
                  <a:pt x="1456944" y="1440053"/>
                </a:lnTo>
                <a:lnTo>
                  <a:pt x="1456944" y="1456944"/>
                </a:lnTo>
                <a:lnTo>
                  <a:pt x="1440053" y="1456944"/>
                </a:lnTo>
                <a:lnTo>
                  <a:pt x="1440053" y="16891"/>
                </a:lnTo>
                <a:lnTo>
                  <a:pt x="1456944" y="16891"/>
                </a:lnTo>
                <a:lnTo>
                  <a:pt x="1456944" y="33909"/>
                </a:lnTo>
                <a:lnTo>
                  <a:pt x="16891" y="33909"/>
                </a:lnTo>
              </a:path>
            </a:pathLst>
          </a:custGeom>
          <a:solidFill>
            <a:srgbClr val="3B3838"/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18" name="SHAPE: Web Address BG"/>
          <p:cNvSpPr/>
          <p:nvPr/>
        </p:nvSpPr>
        <p:spPr>
          <a:xfrm>
            <a:off x="-3658" y="5063905"/>
            <a:ext cx="6865315" cy="596241"/>
          </a:xfrm>
          <a:custGeom>
            <a:avLst/>
            <a:gdLst/>
            <a:ahLst/>
            <a:cxnLst/>
            <a:rect l="l" t="t" r="r" b="b"/>
            <a:pathLst>
              <a:path w="2712223" h="235552">
                <a:moveTo>
                  <a:pt x="0" y="0"/>
                </a:moveTo>
                <a:lnTo>
                  <a:pt x="2712223" y="0"/>
                </a:lnTo>
                <a:lnTo>
                  <a:pt x="2712223" y="235552"/>
                </a:lnTo>
                <a:lnTo>
                  <a:pt x="0" y="235552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65000"/>
            </a:srgbClr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20" name="TXT: Web Address"/>
          <p:cNvSpPr txBox="1"/>
          <p:nvPr/>
        </p:nvSpPr>
        <p:spPr>
          <a:xfrm>
            <a:off x="1629000" y="5258013"/>
            <a:ext cx="3600000" cy="2829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3"/>
              </a:lnSpc>
            </a:pPr>
            <a:r>
              <a:rPr lang="en-US" sz="2200" spc="370" dirty="0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latin typeface="League Spartan" pitchFamily="2" charset="0"/>
                <a:ea typeface="Cormorant Unicase SemiBold" pitchFamily="2" charset="0"/>
              </a:rPr>
              <a:t>WWW.WEBSITE.COM</a:t>
            </a:r>
          </a:p>
        </p:txBody>
      </p:sp>
      <p:sp>
        <p:nvSpPr>
          <p:cNvPr id="22" name="SHAPE: Shop Today BG"/>
          <p:cNvSpPr/>
          <p:nvPr/>
        </p:nvSpPr>
        <p:spPr>
          <a:xfrm>
            <a:off x="4134300" y="653233"/>
            <a:ext cx="2376000" cy="648000"/>
          </a:xfrm>
          <a:custGeom>
            <a:avLst/>
            <a:gdLst/>
            <a:ahLst/>
            <a:cxnLst/>
            <a:rect l="l" t="t" r="r" b="b"/>
            <a:pathLst>
              <a:path w="2474146" h="745464">
                <a:moveTo>
                  <a:pt x="0" y="372568"/>
                </a:moveTo>
                <a:cubicBezTo>
                  <a:pt x="0" y="166809"/>
                  <a:pt x="150861" y="0"/>
                  <a:pt x="336927" y="0"/>
                </a:cubicBezTo>
                <a:lnTo>
                  <a:pt x="2137219" y="0"/>
                </a:lnTo>
                <a:cubicBezTo>
                  <a:pt x="2323285" y="0"/>
                  <a:pt x="2474146" y="166809"/>
                  <a:pt x="2474146" y="372732"/>
                </a:cubicBezTo>
                <a:cubicBezTo>
                  <a:pt x="2474146" y="578655"/>
                  <a:pt x="2323285" y="745464"/>
                  <a:pt x="2137219" y="745464"/>
                </a:cubicBezTo>
                <a:lnTo>
                  <a:pt x="336927" y="745464"/>
                </a:lnTo>
                <a:cubicBezTo>
                  <a:pt x="150861" y="745300"/>
                  <a:pt x="0" y="578490"/>
                  <a:pt x="0" y="372568"/>
                </a:cubicBezTo>
              </a:path>
            </a:pathLst>
          </a:custGeom>
          <a:solidFill>
            <a:srgbClr val="FFFFFF">
              <a:alpha val="74902"/>
            </a:srgb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/>
          <a:lstStyle/>
          <a:p>
            <a:endParaRPr lang="en-IN" sz="1037"/>
          </a:p>
        </p:txBody>
      </p:sp>
      <p:sp>
        <p:nvSpPr>
          <p:cNvPr id="24" name="TXT: Shop Today"/>
          <p:cNvSpPr txBox="1"/>
          <p:nvPr/>
        </p:nvSpPr>
        <p:spPr>
          <a:xfrm>
            <a:off x="4260300" y="838200"/>
            <a:ext cx="2124000" cy="396000"/>
          </a:xfrm>
          <a:prstGeom prst="rect">
            <a:avLst/>
          </a:prstGeom>
        </p:spPr>
        <p:txBody>
          <a:bodyPr lIns="48432" tIns="48432" rIns="48432" bIns="48432" rtlCol="0" anchor="b"/>
          <a:lstStyle/>
          <a:p>
            <a:pPr algn="ctr">
              <a:lnSpc>
                <a:spcPts val="2765"/>
              </a:lnSpc>
            </a:pPr>
            <a:r>
              <a:rPr lang="en-US" sz="2600" spc="200" dirty="0">
                <a:latin typeface="Oswald" pitchFamily="2" charset="0"/>
              </a:rPr>
              <a:t>SHOP TODAY</a:t>
            </a:r>
          </a:p>
        </p:txBody>
      </p:sp>
      <p:grpSp>
        <p:nvGrpSpPr>
          <p:cNvPr id="44" name="GROUP: Up Arrows">
            <a:extLst>
              <a:ext uri="{FF2B5EF4-FFF2-40B4-BE49-F238E27FC236}">
                <a16:creationId xmlns:a16="http://schemas.microsoft.com/office/drawing/2014/main" id="{86A7FA3A-4AA7-FE4C-7C3E-54570953A8A5}"/>
              </a:ext>
            </a:extLst>
          </p:cNvPr>
          <p:cNvGrpSpPr/>
          <p:nvPr/>
        </p:nvGrpSpPr>
        <p:grpSpPr>
          <a:xfrm>
            <a:off x="823169" y="1577820"/>
            <a:ext cx="195333" cy="880747"/>
            <a:chOff x="1143290" y="2191417"/>
            <a:chExt cx="271296" cy="1223260"/>
          </a:xfrm>
        </p:grpSpPr>
        <p:sp>
          <p:nvSpPr>
            <p:cNvPr id="33" name="SHAPE: Arrow 4"/>
            <p:cNvSpPr/>
            <p:nvPr/>
          </p:nvSpPr>
          <p:spPr>
            <a:xfrm>
              <a:off x="1143290" y="3154354"/>
              <a:ext cx="271296" cy="260323"/>
            </a:xfrm>
            <a:custGeom>
              <a:avLst/>
              <a:gdLst/>
              <a:ahLst/>
              <a:cxnLst/>
              <a:rect l="l" t="t" r="r" b="b"/>
              <a:pathLst>
                <a:path w="273177" h="262128">
                  <a:moveTo>
                    <a:pt x="210693" y="123698"/>
                  </a:moveTo>
                  <a:lnTo>
                    <a:pt x="270637" y="238887"/>
                  </a:lnTo>
                  <a:cubicBezTo>
                    <a:pt x="273177" y="243840"/>
                    <a:pt x="273050" y="249682"/>
                    <a:pt x="270129" y="254381"/>
                  </a:cubicBezTo>
                  <a:cubicBezTo>
                    <a:pt x="267208" y="259080"/>
                    <a:pt x="262128" y="262001"/>
                    <a:pt x="256540" y="262001"/>
                  </a:cubicBezTo>
                  <a:lnTo>
                    <a:pt x="136652" y="262001"/>
                  </a:lnTo>
                  <a:lnTo>
                    <a:pt x="136652" y="246253"/>
                  </a:lnTo>
                  <a:lnTo>
                    <a:pt x="136652" y="262128"/>
                  </a:lnTo>
                  <a:lnTo>
                    <a:pt x="16637" y="262128"/>
                  </a:lnTo>
                  <a:cubicBezTo>
                    <a:pt x="11049" y="262128"/>
                    <a:pt x="5969" y="259207"/>
                    <a:pt x="3048" y="254508"/>
                  </a:cubicBezTo>
                  <a:cubicBezTo>
                    <a:pt x="127" y="249809"/>
                    <a:pt x="0" y="243840"/>
                    <a:pt x="2540" y="239014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lnTo>
                    <a:pt x="210693" y="123698"/>
                  </a:lnTo>
                  <a:moveTo>
                    <a:pt x="182626" y="138303"/>
                  </a:moveTo>
                  <a:lnTo>
                    <a:pt x="196723" y="130937"/>
                  </a:lnTo>
                  <a:lnTo>
                    <a:pt x="182626" y="138303"/>
                  </a:lnTo>
                  <a:lnTo>
                    <a:pt x="122555" y="23114"/>
                  </a:ln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492"/>
                  </a:lnTo>
                  <a:lnTo>
                    <a:pt x="16764" y="246126"/>
                  </a:lnTo>
                  <a:lnTo>
                    <a:pt x="16764" y="230378"/>
                  </a:lnTo>
                  <a:lnTo>
                    <a:pt x="136652" y="230378"/>
                  </a:lnTo>
                  <a:lnTo>
                    <a:pt x="256667" y="230378"/>
                  </a:lnTo>
                  <a:lnTo>
                    <a:pt x="256667" y="246253"/>
                  </a:lnTo>
                  <a:lnTo>
                    <a:pt x="242570" y="253619"/>
                  </a:lnTo>
                  <a:lnTo>
                    <a:pt x="182626" y="138430"/>
                  </a:lnTo>
                  <a:lnTo>
                    <a:pt x="182626" y="138303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29" name="SHAPE: Arrow 3"/>
            <p:cNvSpPr/>
            <p:nvPr/>
          </p:nvSpPr>
          <p:spPr>
            <a:xfrm>
              <a:off x="1143290" y="2830494"/>
              <a:ext cx="271170" cy="260322"/>
            </a:xfrm>
            <a:custGeom>
              <a:avLst/>
              <a:gdLst/>
              <a:ahLst/>
              <a:cxnLst/>
              <a:rect l="l" t="t" r="r" b="b"/>
              <a:pathLst>
                <a:path w="273050" h="262128">
                  <a:moveTo>
                    <a:pt x="150622" y="8509"/>
                  </a:moveTo>
                  <a:lnTo>
                    <a:pt x="210566" y="123698"/>
                  </a:lnTo>
                  <a:lnTo>
                    <a:pt x="270510" y="238887"/>
                  </a:lnTo>
                  <a:cubicBezTo>
                    <a:pt x="273050" y="243840"/>
                    <a:pt x="272923" y="249682"/>
                    <a:pt x="270002" y="254381"/>
                  </a:cubicBezTo>
                  <a:cubicBezTo>
                    <a:pt x="267081" y="259080"/>
                    <a:pt x="262001" y="262001"/>
                    <a:pt x="256413" y="262001"/>
                  </a:cubicBezTo>
                  <a:lnTo>
                    <a:pt x="136652" y="262001"/>
                  </a:lnTo>
                  <a:lnTo>
                    <a:pt x="136652" y="246253"/>
                  </a:lnTo>
                  <a:lnTo>
                    <a:pt x="136652" y="262128"/>
                  </a:lnTo>
                  <a:lnTo>
                    <a:pt x="16637" y="262128"/>
                  </a:lnTo>
                  <a:cubicBezTo>
                    <a:pt x="11049" y="262128"/>
                    <a:pt x="5969" y="259207"/>
                    <a:pt x="3048" y="254508"/>
                  </a:cubicBezTo>
                  <a:cubicBezTo>
                    <a:pt x="127" y="249809"/>
                    <a:pt x="0" y="243840"/>
                    <a:pt x="2540" y="239014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492"/>
                  </a:lnTo>
                  <a:lnTo>
                    <a:pt x="16764" y="246126"/>
                  </a:lnTo>
                  <a:lnTo>
                    <a:pt x="16764" y="230378"/>
                  </a:lnTo>
                  <a:lnTo>
                    <a:pt x="136652" y="230378"/>
                  </a:lnTo>
                  <a:lnTo>
                    <a:pt x="256667" y="230378"/>
                  </a:lnTo>
                  <a:lnTo>
                    <a:pt x="256667" y="246253"/>
                  </a:lnTo>
                  <a:lnTo>
                    <a:pt x="242570" y="253619"/>
                  </a:lnTo>
                  <a:lnTo>
                    <a:pt x="182626" y="138430"/>
                  </a:lnTo>
                  <a:lnTo>
                    <a:pt x="196723" y="131064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27" name="SHAPE: Arrow 2"/>
            <p:cNvSpPr/>
            <p:nvPr/>
          </p:nvSpPr>
          <p:spPr>
            <a:xfrm>
              <a:off x="1143290" y="2515277"/>
              <a:ext cx="271170" cy="260070"/>
            </a:xfrm>
            <a:custGeom>
              <a:avLst/>
              <a:gdLst/>
              <a:ahLst/>
              <a:cxnLst/>
              <a:rect l="l" t="t" r="r" b="b"/>
              <a:pathLst>
                <a:path w="273050" h="261874">
                  <a:moveTo>
                    <a:pt x="150622" y="8509"/>
                  </a:moveTo>
                  <a:lnTo>
                    <a:pt x="210566" y="123698"/>
                  </a:lnTo>
                  <a:lnTo>
                    <a:pt x="196469" y="131064"/>
                  </a:lnTo>
                  <a:lnTo>
                    <a:pt x="210566" y="123698"/>
                  </a:lnTo>
                  <a:lnTo>
                    <a:pt x="270510" y="238633"/>
                  </a:lnTo>
                  <a:cubicBezTo>
                    <a:pt x="273050" y="243586"/>
                    <a:pt x="272923" y="249428"/>
                    <a:pt x="270002" y="254127"/>
                  </a:cubicBezTo>
                  <a:cubicBezTo>
                    <a:pt x="267081" y="258826"/>
                    <a:pt x="262001" y="261747"/>
                    <a:pt x="256413" y="261747"/>
                  </a:cubicBezTo>
                  <a:lnTo>
                    <a:pt x="136652" y="261747"/>
                  </a:lnTo>
                  <a:lnTo>
                    <a:pt x="136652" y="245999"/>
                  </a:lnTo>
                  <a:lnTo>
                    <a:pt x="136652" y="261874"/>
                  </a:lnTo>
                  <a:lnTo>
                    <a:pt x="16637" y="261874"/>
                  </a:lnTo>
                  <a:cubicBezTo>
                    <a:pt x="11049" y="261874"/>
                    <a:pt x="5969" y="258953"/>
                    <a:pt x="3048" y="254254"/>
                  </a:cubicBezTo>
                  <a:cubicBezTo>
                    <a:pt x="127" y="249555"/>
                    <a:pt x="0" y="243586"/>
                    <a:pt x="2540" y="238760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238"/>
                  </a:lnTo>
                  <a:lnTo>
                    <a:pt x="16764" y="245872"/>
                  </a:lnTo>
                  <a:lnTo>
                    <a:pt x="16764" y="230124"/>
                  </a:lnTo>
                  <a:lnTo>
                    <a:pt x="136652" y="230124"/>
                  </a:lnTo>
                  <a:lnTo>
                    <a:pt x="256667" y="230124"/>
                  </a:lnTo>
                  <a:lnTo>
                    <a:pt x="256667" y="245999"/>
                  </a:lnTo>
                  <a:lnTo>
                    <a:pt x="242570" y="253365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31" name="SHAPE: Arrow 1"/>
            <p:cNvSpPr/>
            <p:nvPr/>
          </p:nvSpPr>
          <p:spPr>
            <a:xfrm>
              <a:off x="1143290" y="2191417"/>
              <a:ext cx="271170" cy="260071"/>
            </a:xfrm>
            <a:custGeom>
              <a:avLst/>
              <a:gdLst/>
              <a:ahLst/>
              <a:cxnLst/>
              <a:rect l="l" t="t" r="r" b="b"/>
              <a:pathLst>
                <a:path w="273050" h="261874">
                  <a:moveTo>
                    <a:pt x="150622" y="8509"/>
                  </a:moveTo>
                  <a:lnTo>
                    <a:pt x="210566" y="123698"/>
                  </a:lnTo>
                  <a:lnTo>
                    <a:pt x="196469" y="131064"/>
                  </a:lnTo>
                  <a:lnTo>
                    <a:pt x="210566" y="123698"/>
                  </a:lnTo>
                  <a:lnTo>
                    <a:pt x="270510" y="238633"/>
                  </a:lnTo>
                  <a:cubicBezTo>
                    <a:pt x="273050" y="243586"/>
                    <a:pt x="272923" y="249428"/>
                    <a:pt x="270002" y="254127"/>
                  </a:cubicBezTo>
                  <a:cubicBezTo>
                    <a:pt x="267081" y="258826"/>
                    <a:pt x="262001" y="261747"/>
                    <a:pt x="256413" y="261747"/>
                  </a:cubicBezTo>
                  <a:lnTo>
                    <a:pt x="136652" y="261747"/>
                  </a:lnTo>
                  <a:lnTo>
                    <a:pt x="136652" y="245999"/>
                  </a:lnTo>
                  <a:lnTo>
                    <a:pt x="136652" y="261874"/>
                  </a:lnTo>
                  <a:lnTo>
                    <a:pt x="16637" y="261874"/>
                  </a:lnTo>
                  <a:cubicBezTo>
                    <a:pt x="11049" y="261874"/>
                    <a:pt x="5969" y="258953"/>
                    <a:pt x="3048" y="254254"/>
                  </a:cubicBezTo>
                  <a:cubicBezTo>
                    <a:pt x="127" y="249555"/>
                    <a:pt x="0" y="243586"/>
                    <a:pt x="2540" y="238760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238"/>
                  </a:lnTo>
                  <a:lnTo>
                    <a:pt x="16764" y="245872"/>
                  </a:lnTo>
                  <a:lnTo>
                    <a:pt x="16764" y="230124"/>
                  </a:lnTo>
                  <a:lnTo>
                    <a:pt x="136652" y="230124"/>
                  </a:lnTo>
                  <a:lnTo>
                    <a:pt x="256667" y="230124"/>
                  </a:lnTo>
                  <a:lnTo>
                    <a:pt x="256667" y="245999"/>
                  </a:lnTo>
                  <a:lnTo>
                    <a:pt x="242570" y="253365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</p:grpSp>
      <p:grpSp>
        <p:nvGrpSpPr>
          <p:cNvPr id="43" name="GROUP: 15% Off">
            <a:extLst>
              <a:ext uri="{FF2B5EF4-FFF2-40B4-BE49-F238E27FC236}">
                <a16:creationId xmlns:a16="http://schemas.microsoft.com/office/drawing/2014/main" id="{5DA07DBB-4986-A88B-781D-692CB8830353}"/>
              </a:ext>
            </a:extLst>
          </p:cNvPr>
          <p:cNvGrpSpPr/>
          <p:nvPr/>
        </p:nvGrpSpPr>
        <p:grpSpPr>
          <a:xfrm>
            <a:off x="384240" y="408815"/>
            <a:ext cx="1132587" cy="1029609"/>
            <a:chOff x="533667" y="567799"/>
            <a:chExt cx="1573038" cy="1430012"/>
          </a:xfrm>
        </p:grpSpPr>
        <p:sp>
          <p:nvSpPr>
            <p:cNvPr id="36" name="SHAPE: 15% Off BG"/>
            <p:cNvSpPr/>
            <p:nvPr/>
          </p:nvSpPr>
          <p:spPr>
            <a:xfrm>
              <a:off x="533667" y="567799"/>
              <a:ext cx="1573038" cy="1430012"/>
            </a:xfrm>
            <a:custGeom>
              <a:avLst/>
              <a:gdLst/>
              <a:ahLst/>
              <a:cxnLst/>
              <a:rect l="l" t="t" r="r" b="b"/>
              <a:pathLst>
                <a:path w="1583944" h="1439926">
                  <a:moveTo>
                    <a:pt x="0" y="719963"/>
                  </a:moveTo>
                  <a:lnTo>
                    <a:pt x="46609" y="653161"/>
                  </a:lnTo>
                  <a:lnTo>
                    <a:pt x="15113" y="579501"/>
                  </a:lnTo>
                  <a:lnTo>
                    <a:pt x="75311" y="522351"/>
                  </a:lnTo>
                  <a:lnTo>
                    <a:pt x="60198" y="444373"/>
                  </a:lnTo>
                  <a:lnTo>
                    <a:pt x="131445" y="398907"/>
                  </a:lnTo>
                  <a:lnTo>
                    <a:pt x="133350" y="319786"/>
                  </a:lnTo>
                  <a:lnTo>
                    <a:pt x="212979" y="287909"/>
                  </a:lnTo>
                  <a:lnTo>
                    <a:pt x="231902" y="210693"/>
                  </a:lnTo>
                  <a:lnTo>
                    <a:pt x="316865" y="193548"/>
                  </a:lnTo>
                  <a:lnTo>
                    <a:pt x="351917" y="121158"/>
                  </a:lnTo>
                  <a:lnTo>
                    <a:pt x="438912" y="119380"/>
                  </a:lnTo>
                  <a:lnTo>
                    <a:pt x="488823" y="54610"/>
                  </a:lnTo>
                  <a:lnTo>
                    <a:pt x="574548" y="68326"/>
                  </a:lnTo>
                  <a:lnTo>
                    <a:pt x="637413" y="13716"/>
                  </a:lnTo>
                  <a:lnTo>
                    <a:pt x="718566" y="42291"/>
                  </a:lnTo>
                  <a:lnTo>
                    <a:pt x="791972" y="0"/>
                  </a:lnTo>
                  <a:lnTo>
                    <a:pt x="865378" y="42418"/>
                  </a:lnTo>
                  <a:lnTo>
                    <a:pt x="946531" y="13843"/>
                  </a:lnTo>
                  <a:lnTo>
                    <a:pt x="1009396" y="68453"/>
                  </a:lnTo>
                  <a:lnTo>
                    <a:pt x="1095121" y="54737"/>
                  </a:lnTo>
                  <a:lnTo>
                    <a:pt x="1145032" y="119507"/>
                  </a:lnTo>
                  <a:lnTo>
                    <a:pt x="1232027" y="121285"/>
                  </a:lnTo>
                  <a:lnTo>
                    <a:pt x="1267079" y="193675"/>
                  </a:lnTo>
                  <a:lnTo>
                    <a:pt x="1352042" y="210820"/>
                  </a:lnTo>
                  <a:lnTo>
                    <a:pt x="1370965" y="288036"/>
                  </a:lnTo>
                  <a:lnTo>
                    <a:pt x="1450594" y="319913"/>
                  </a:lnTo>
                  <a:lnTo>
                    <a:pt x="1452499" y="399034"/>
                  </a:lnTo>
                  <a:lnTo>
                    <a:pt x="1523746" y="444500"/>
                  </a:lnTo>
                  <a:lnTo>
                    <a:pt x="1508633" y="522351"/>
                  </a:lnTo>
                  <a:lnTo>
                    <a:pt x="1568704" y="579501"/>
                  </a:lnTo>
                  <a:lnTo>
                    <a:pt x="1537208" y="653288"/>
                  </a:lnTo>
                  <a:lnTo>
                    <a:pt x="1583944" y="719963"/>
                  </a:lnTo>
                  <a:lnTo>
                    <a:pt x="1537208" y="786638"/>
                  </a:lnTo>
                  <a:lnTo>
                    <a:pt x="1568704" y="860425"/>
                  </a:lnTo>
                  <a:lnTo>
                    <a:pt x="1508633" y="917575"/>
                  </a:lnTo>
                  <a:lnTo>
                    <a:pt x="1523746" y="995426"/>
                  </a:lnTo>
                  <a:lnTo>
                    <a:pt x="1452499" y="1040892"/>
                  </a:lnTo>
                  <a:lnTo>
                    <a:pt x="1450594" y="1120013"/>
                  </a:lnTo>
                  <a:lnTo>
                    <a:pt x="1370965" y="1151890"/>
                  </a:lnTo>
                  <a:lnTo>
                    <a:pt x="1352042" y="1229106"/>
                  </a:lnTo>
                  <a:lnTo>
                    <a:pt x="1267079" y="1246251"/>
                  </a:lnTo>
                  <a:lnTo>
                    <a:pt x="1232027" y="1318641"/>
                  </a:lnTo>
                  <a:lnTo>
                    <a:pt x="1145032" y="1320419"/>
                  </a:lnTo>
                  <a:lnTo>
                    <a:pt x="1095121" y="1385189"/>
                  </a:lnTo>
                  <a:lnTo>
                    <a:pt x="1009396" y="1371473"/>
                  </a:lnTo>
                  <a:lnTo>
                    <a:pt x="946531" y="1426083"/>
                  </a:lnTo>
                  <a:lnTo>
                    <a:pt x="865378" y="1397508"/>
                  </a:lnTo>
                  <a:lnTo>
                    <a:pt x="791972" y="1439926"/>
                  </a:lnTo>
                  <a:lnTo>
                    <a:pt x="718566" y="1397508"/>
                  </a:lnTo>
                  <a:lnTo>
                    <a:pt x="637413" y="1426083"/>
                  </a:lnTo>
                  <a:lnTo>
                    <a:pt x="574548" y="1371473"/>
                  </a:lnTo>
                  <a:lnTo>
                    <a:pt x="488823" y="1385189"/>
                  </a:lnTo>
                  <a:lnTo>
                    <a:pt x="438912" y="1320419"/>
                  </a:lnTo>
                  <a:lnTo>
                    <a:pt x="351917" y="1318641"/>
                  </a:lnTo>
                  <a:lnTo>
                    <a:pt x="316865" y="1246251"/>
                  </a:lnTo>
                  <a:lnTo>
                    <a:pt x="231902" y="1229106"/>
                  </a:lnTo>
                  <a:lnTo>
                    <a:pt x="212979" y="1151890"/>
                  </a:lnTo>
                  <a:lnTo>
                    <a:pt x="133350" y="1120013"/>
                  </a:lnTo>
                  <a:lnTo>
                    <a:pt x="131445" y="1040892"/>
                  </a:lnTo>
                  <a:lnTo>
                    <a:pt x="60198" y="995426"/>
                  </a:lnTo>
                  <a:lnTo>
                    <a:pt x="75311" y="917575"/>
                  </a:lnTo>
                  <a:lnTo>
                    <a:pt x="15240" y="860425"/>
                  </a:lnTo>
                  <a:lnTo>
                    <a:pt x="46736" y="786638"/>
                  </a:lnTo>
                  <a:lnTo>
                    <a:pt x="0" y="719963"/>
                  </a:lnTo>
                </a:path>
              </a:pathLst>
            </a:custGeom>
            <a:solidFill>
              <a:srgbClr val="F2F2F2">
                <a:alpha val="74902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/>
            <a:lstStyle/>
            <a:p>
              <a:endParaRPr lang="en-IN" sz="1037" dirty="0"/>
            </a:p>
          </p:txBody>
        </p:sp>
        <p:sp>
          <p:nvSpPr>
            <p:cNvPr id="38" name="TXT: 15% Off"/>
            <p:cNvSpPr txBox="1"/>
            <p:nvPr/>
          </p:nvSpPr>
          <p:spPr>
            <a:xfrm>
              <a:off x="852171" y="989270"/>
              <a:ext cx="936000" cy="8193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en-US" sz="2400" dirty="0">
                  <a:solidFill>
                    <a:srgbClr val="000000"/>
                  </a:solidFill>
                  <a:latin typeface="Oswald Medium" pitchFamily="2" charset="0"/>
                </a:rPr>
                <a:t>15%</a:t>
              </a:r>
            </a:p>
            <a:p>
              <a:pPr algn="ctr">
                <a:lnSpc>
                  <a:spcPts val="2300"/>
                </a:lnSpc>
              </a:pPr>
              <a:r>
                <a:rPr lang="en-US" sz="2400" dirty="0">
                  <a:solidFill>
                    <a:srgbClr val="000000"/>
                  </a:solidFill>
                  <a:latin typeface="Oswald Medium" pitchFamily="2" charset="0"/>
                </a:rPr>
                <a:t>OFF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 3" descr="A blue cup with a lid&#10;&#10;Description automatically generated">
            <a:extLst>
              <a:ext uri="{FF2B5EF4-FFF2-40B4-BE49-F238E27FC236}">
                <a16:creationId xmlns:a16="http://schemas.microsoft.com/office/drawing/2014/main" id="{B9B06E09-3FC0-2395-4402-0DC6B0135F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5654213"/>
          </a:xfrm>
          <a:prstGeom prst="rect">
            <a:avLst/>
          </a:prstGeom>
        </p:spPr>
      </p:pic>
      <p:pic>
        <p:nvPicPr>
          <p:cNvPr id="4" name="PIC 2" descr="A hand holding a silver cup&#10;&#10;Description automatically generated">
            <a:extLst>
              <a:ext uri="{FF2B5EF4-FFF2-40B4-BE49-F238E27FC236}">
                <a16:creationId xmlns:a16="http://schemas.microsoft.com/office/drawing/2014/main" id="{1185A924-D4BF-A4C8-1625-A14D947C61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5654213"/>
          </a:xfrm>
          <a:prstGeom prst="rect">
            <a:avLst/>
          </a:prstGeom>
        </p:spPr>
      </p:pic>
      <p:pic>
        <p:nvPicPr>
          <p:cNvPr id="17" name="PIC 1 Vanish" descr="A person holding a green container&#10;&#10;Description automatically generated">
            <a:extLst>
              <a:ext uri="{FF2B5EF4-FFF2-40B4-BE49-F238E27FC236}">
                <a16:creationId xmlns:a16="http://schemas.microsoft.com/office/drawing/2014/main" id="{CA98706E-45E8-A220-C09C-B72BE04D9D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144" y="3962400"/>
            <a:ext cx="1296000" cy="1068512"/>
          </a:xfrm>
          <a:prstGeom prst="rect">
            <a:avLst/>
          </a:prstGeom>
        </p:spPr>
      </p:pic>
      <p:sp>
        <p:nvSpPr>
          <p:cNvPr id="2" name="SHAPE: Bottom Rect BG">
            <a:extLst>
              <a:ext uri="{FF2B5EF4-FFF2-40B4-BE49-F238E27FC236}">
                <a16:creationId xmlns:a16="http://schemas.microsoft.com/office/drawing/2014/main" id="{331C70F1-38EA-A008-95EC-3EABEF5ECC0A}"/>
              </a:ext>
            </a:extLst>
          </p:cNvPr>
          <p:cNvSpPr/>
          <p:nvPr/>
        </p:nvSpPr>
        <p:spPr>
          <a:xfrm rot="5400000">
            <a:off x="166871" y="5494215"/>
            <a:ext cx="6531855" cy="6863720"/>
          </a:xfrm>
          <a:custGeom>
            <a:avLst/>
            <a:gdLst/>
            <a:ahLst/>
            <a:cxnLst/>
            <a:rect l="l" t="t" r="r" b="b"/>
            <a:pathLst>
              <a:path w="6470678" h="9599041">
                <a:moveTo>
                  <a:pt x="0" y="0"/>
                </a:moveTo>
                <a:lnTo>
                  <a:pt x="6470678" y="0"/>
                </a:lnTo>
                <a:lnTo>
                  <a:pt x="6470678" y="9599041"/>
                </a:lnTo>
                <a:lnTo>
                  <a:pt x="0" y="9599041"/>
                </a:lnTo>
                <a:lnTo>
                  <a:pt x="0" y="0"/>
                </a:lnTo>
              </a:path>
            </a:pathLst>
          </a:custGeom>
          <a:solidFill>
            <a:srgbClr val="F2F2F2"/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3" name="TXT: Travel mugs are...">
            <a:extLst>
              <a:ext uri="{FF2B5EF4-FFF2-40B4-BE49-F238E27FC236}">
                <a16:creationId xmlns:a16="http://schemas.microsoft.com/office/drawing/2014/main" id="{0537FF97-812B-1C40-04D5-0348F8B7D600}"/>
              </a:ext>
            </a:extLst>
          </p:cNvPr>
          <p:cNvSpPr txBox="1"/>
          <p:nvPr/>
        </p:nvSpPr>
        <p:spPr>
          <a:xfrm>
            <a:off x="1104900" y="9982200"/>
            <a:ext cx="46482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2700" dirty="0">
                <a:latin typeface="League Spartan" pitchFamily="2" charset="0"/>
                <a:cs typeface="Poppins" panose="00000500000000000000" pitchFamily="2" charset="0"/>
              </a:rPr>
              <a:t>Travel mugs are a must on long trips – makes sense to have the ones you love!</a:t>
            </a:r>
          </a:p>
        </p:txBody>
      </p:sp>
      <p:sp>
        <p:nvSpPr>
          <p:cNvPr id="10" name="LINE: Dashed">
            <a:extLst>
              <a:ext uri="{FF2B5EF4-FFF2-40B4-BE49-F238E27FC236}">
                <a16:creationId xmlns:a16="http://schemas.microsoft.com/office/drawing/2014/main" id="{546B79EC-7A4F-C197-5D94-E93ADF79CA68}"/>
              </a:ext>
            </a:extLst>
          </p:cNvPr>
          <p:cNvSpPr/>
          <p:nvPr/>
        </p:nvSpPr>
        <p:spPr>
          <a:xfrm>
            <a:off x="3069000" y="9677400"/>
            <a:ext cx="432000" cy="72000"/>
          </a:xfrm>
          <a:custGeom>
            <a:avLst/>
            <a:gdLst>
              <a:gd name="connsiteX0" fmla="*/ 0 w 1447800"/>
              <a:gd name="connsiteY0" fmla="*/ 130670 h 257782"/>
              <a:gd name="connsiteX1" fmla="*/ 406400 w 1447800"/>
              <a:gd name="connsiteY1" fmla="*/ 3670 h 257782"/>
              <a:gd name="connsiteX2" fmla="*/ 965200 w 1447800"/>
              <a:gd name="connsiteY2" fmla="*/ 257670 h 257782"/>
              <a:gd name="connsiteX3" fmla="*/ 1447800 w 1447800"/>
              <a:gd name="connsiteY3" fmla="*/ 29070 h 25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257782">
                <a:moveTo>
                  <a:pt x="0" y="130670"/>
                </a:moveTo>
                <a:cubicBezTo>
                  <a:pt x="122766" y="56586"/>
                  <a:pt x="245533" y="-17497"/>
                  <a:pt x="406400" y="3670"/>
                </a:cubicBezTo>
                <a:cubicBezTo>
                  <a:pt x="567267" y="24837"/>
                  <a:pt x="791633" y="253437"/>
                  <a:pt x="965200" y="257670"/>
                </a:cubicBezTo>
                <a:cubicBezTo>
                  <a:pt x="1138767" y="261903"/>
                  <a:pt x="1293283" y="145486"/>
                  <a:pt x="1447800" y="29070"/>
                </a:cubicBezTo>
              </a:path>
            </a:pathLst>
          </a:custGeom>
          <a:noFill/>
          <a:ln>
            <a:solidFill>
              <a:srgbClr val="417F74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rgbClr val="4D7FBB"/>
              </a:solidFill>
            </a:endParaRPr>
          </a:p>
        </p:txBody>
      </p:sp>
      <p:sp>
        <p:nvSpPr>
          <p:cNvPr id="11" name="TXT: Companion">
            <a:extLst>
              <a:ext uri="{FF2B5EF4-FFF2-40B4-BE49-F238E27FC236}">
                <a16:creationId xmlns:a16="http://schemas.microsoft.com/office/drawing/2014/main" id="{2975EE05-E5D2-413F-9F70-F1CB8FD56DF6}"/>
              </a:ext>
            </a:extLst>
          </p:cNvPr>
          <p:cNvSpPr txBox="1"/>
          <p:nvPr/>
        </p:nvSpPr>
        <p:spPr>
          <a:xfrm>
            <a:off x="1594104" y="9008613"/>
            <a:ext cx="3669792" cy="5432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27"/>
              </a:lnSpc>
            </a:pPr>
            <a:r>
              <a:rPr lang="en-US" sz="5000" spc="100" dirty="0">
                <a:latin typeface="Cormorant Unicase SemiBold" pitchFamily="2" charset="0"/>
                <a:ea typeface="Cormorant Unicase SemiBold" pitchFamily="2" charset="0"/>
              </a:rPr>
              <a:t>companion</a:t>
            </a:r>
          </a:p>
        </p:txBody>
      </p:sp>
      <p:sp>
        <p:nvSpPr>
          <p:cNvPr id="12" name="TXT: Travel">
            <a:extLst>
              <a:ext uri="{FF2B5EF4-FFF2-40B4-BE49-F238E27FC236}">
                <a16:creationId xmlns:a16="http://schemas.microsoft.com/office/drawing/2014/main" id="{C17AA1AE-42CE-A7A5-0995-AC051745408A}"/>
              </a:ext>
            </a:extLst>
          </p:cNvPr>
          <p:cNvSpPr txBox="1"/>
          <p:nvPr/>
        </p:nvSpPr>
        <p:spPr>
          <a:xfrm>
            <a:off x="2252511" y="8458200"/>
            <a:ext cx="2352979" cy="620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5400" spc="100" dirty="0">
                <a:solidFill>
                  <a:srgbClr val="417F74"/>
                </a:solidFill>
                <a:latin typeface="Cormorant Unicase SemiBold" pitchFamily="2" charset="0"/>
                <a:ea typeface="Cormorant Unicase SemiBold" pitchFamily="2" charset="0"/>
              </a:rPr>
              <a:t>travel</a:t>
            </a:r>
          </a:p>
        </p:txBody>
      </p:sp>
      <p:grpSp>
        <p:nvGrpSpPr>
          <p:cNvPr id="13" name="GROUP: Thumbnail Imgs">
            <a:extLst>
              <a:ext uri="{FF2B5EF4-FFF2-40B4-BE49-F238E27FC236}">
                <a16:creationId xmlns:a16="http://schemas.microsoft.com/office/drawing/2014/main" id="{E869D95B-B111-3955-9D52-4B443A70504D}"/>
              </a:ext>
            </a:extLst>
          </p:cNvPr>
          <p:cNvGrpSpPr/>
          <p:nvPr/>
        </p:nvGrpSpPr>
        <p:grpSpPr>
          <a:xfrm>
            <a:off x="1031712" y="6477000"/>
            <a:ext cx="4794576" cy="972000"/>
            <a:chOff x="1282824" y="6667500"/>
            <a:chExt cx="4794576" cy="972000"/>
          </a:xfrm>
        </p:grpSpPr>
        <p:pic>
          <p:nvPicPr>
            <p:cNvPr id="15" name="PIC 4 TN" descr="A person holding a mug&#10;&#10;Description automatically generated">
              <a:extLst>
                <a:ext uri="{FF2B5EF4-FFF2-40B4-BE49-F238E27FC236}">
                  <a16:creationId xmlns:a16="http://schemas.microsoft.com/office/drawing/2014/main" id="{8C038C2A-71E5-52A6-C7DE-C799D773AF4F}"/>
                </a:ext>
              </a:extLst>
            </p:cNvPr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6667500"/>
              <a:ext cx="972000" cy="972000"/>
            </a:xfrm>
            <a:prstGeom prst="rect">
              <a:avLst/>
            </a:prstGeom>
          </p:spPr>
        </p:pic>
        <p:pic>
          <p:nvPicPr>
            <p:cNvPr id="16" name="PIC 3 TN" descr="A black cup with yellow writing on it&#10;&#10;Description automatically generated">
              <a:extLst>
                <a:ext uri="{FF2B5EF4-FFF2-40B4-BE49-F238E27FC236}">
                  <a16:creationId xmlns:a16="http://schemas.microsoft.com/office/drawing/2014/main" id="{10FDA94B-7F72-995D-3E63-1ADAB91EE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1208" y="6667500"/>
              <a:ext cx="972000" cy="972000"/>
            </a:xfrm>
            <a:prstGeom prst="rect">
              <a:avLst/>
            </a:prstGeom>
          </p:spPr>
        </p:pic>
        <p:pic>
          <p:nvPicPr>
            <p:cNvPr id="19" name="PIC 2 TN" descr="A hand holding a silver cup&#10;&#10;Description automatically generated">
              <a:extLst>
                <a:ext uri="{FF2B5EF4-FFF2-40B4-BE49-F238E27FC236}">
                  <a16:creationId xmlns:a16="http://schemas.microsoft.com/office/drawing/2014/main" id="{50907A67-0BE7-5373-952E-097FA7D4FE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7016" y="6667500"/>
              <a:ext cx="972000" cy="972000"/>
            </a:xfrm>
            <a:prstGeom prst="rect">
              <a:avLst/>
            </a:prstGeom>
          </p:spPr>
        </p:pic>
        <p:pic>
          <p:nvPicPr>
            <p:cNvPr id="20" name="PIC 1 TN" descr="A hand holding a green plastic container&#10;&#10;Description automatically generated">
              <a:extLst>
                <a:ext uri="{FF2B5EF4-FFF2-40B4-BE49-F238E27FC236}">
                  <a16:creationId xmlns:a16="http://schemas.microsoft.com/office/drawing/2014/main" id="{F9D5D18A-5A1B-82AE-A8E8-6D36691F4C9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824" y="6667500"/>
              <a:ext cx="972000" cy="972000"/>
            </a:xfrm>
            <a:prstGeom prst="rect">
              <a:avLst/>
            </a:prstGeom>
          </p:spPr>
        </p:pic>
      </p:grpSp>
      <p:sp>
        <p:nvSpPr>
          <p:cNvPr id="14" name="SHAPE; Black SQ Outline"/>
          <p:cNvSpPr/>
          <p:nvPr/>
        </p:nvSpPr>
        <p:spPr>
          <a:xfrm>
            <a:off x="2279619" y="6426000"/>
            <a:ext cx="1080000" cy="1080000"/>
          </a:xfrm>
          <a:custGeom>
            <a:avLst/>
            <a:gdLst/>
            <a:ahLst/>
            <a:cxnLst/>
            <a:rect l="l" t="t" r="r" b="b"/>
            <a:pathLst>
              <a:path w="1473835" h="1473835">
                <a:moveTo>
                  <a:pt x="16891" y="0"/>
                </a:moveTo>
                <a:lnTo>
                  <a:pt x="1456944" y="0"/>
                </a:lnTo>
                <a:cubicBezTo>
                  <a:pt x="1466342" y="0"/>
                  <a:pt x="1473835" y="7620"/>
                  <a:pt x="1473835" y="16891"/>
                </a:cubicBezTo>
                <a:lnTo>
                  <a:pt x="1473835" y="1456944"/>
                </a:lnTo>
                <a:cubicBezTo>
                  <a:pt x="1473835" y="1466342"/>
                  <a:pt x="1466215" y="1473835"/>
                  <a:pt x="1456944" y="1473835"/>
                </a:cubicBezTo>
                <a:lnTo>
                  <a:pt x="16891" y="1473835"/>
                </a:lnTo>
                <a:cubicBezTo>
                  <a:pt x="7493" y="1473835"/>
                  <a:pt x="0" y="1466215"/>
                  <a:pt x="0" y="1456944"/>
                </a:cubicBezTo>
                <a:lnTo>
                  <a:pt x="0" y="16891"/>
                </a:lnTo>
                <a:cubicBezTo>
                  <a:pt x="0" y="7620"/>
                  <a:pt x="7620" y="0"/>
                  <a:pt x="16891" y="0"/>
                </a:cubicBezTo>
                <a:moveTo>
                  <a:pt x="16891" y="33909"/>
                </a:moveTo>
                <a:lnTo>
                  <a:pt x="16891" y="16891"/>
                </a:lnTo>
                <a:lnTo>
                  <a:pt x="33909" y="16891"/>
                </a:lnTo>
                <a:lnTo>
                  <a:pt x="33909" y="1456944"/>
                </a:lnTo>
                <a:lnTo>
                  <a:pt x="16891" y="1456944"/>
                </a:lnTo>
                <a:lnTo>
                  <a:pt x="16891" y="1440053"/>
                </a:lnTo>
                <a:lnTo>
                  <a:pt x="1456944" y="1440053"/>
                </a:lnTo>
                <a:lnTo>
                  <a:pt x="1456944" y="1456944"/>
                </a:lnTo>
                <a:lnTo>
                  <a:pt x="1440053" y="1456944"/>
                </a:lnTo>
                <a:lnTo>
                  <a:pt x="1440053" y="16891"/>
                </a:lnTo>
                <a:lnTo>
                  <a:pt x="1456944" y="16891"/>
                </a:lnTo>
                <a:lnTo>
                  <a:pt x="1456944" y="33909"/>
                </a:lnTo>
                <a:lnTo>
                  <a:pt x="16891" y="33909"/>
                </a:lnTo>
              </a:path>
            </a:pathLst>
          </a:custGeom>
          <a:solidFill>
            <a:srgbClr val="3B3838"/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21" name="SHAPE: Web Address BG">
            <a:extLst>
              <a:ext uri="{FF2B5EF4-FFF2-40B4-BE49-F238E27FC236}">
                <a16:creationId xmlns:a16="http://schemas.microsoft.com/office/drawing/2014/main" id="{7124B7CF-9AAE-647F-96C2-0265F7D2BDA7}"/>
              </a:ext>
            </a:extLst>
          </p:cNvPr>
          <p:cNvSpPr/>
          <p:nvPr/>
        </p:nvSpPr>
        <p:spPr>
          <a:xfrm>
            <a:off x="-3658" y="5063905"/>
            <a:ext cx="6865315" cy="596241"/>
          </a:xfrm>
          <a:custGeom>
            <a:avLst/>
            <a:gdLst/>
            <a:ahLst/>
            <a:cxnLst/>
            <a:rect l="l" t="t" r="r" b="b"/>
            <a:pathLst>
              <a:path w="2712223" h="235552">
                <a:moveTo>
                  <a:pt x="0" y="0"/>
                </a:moveTo>
                <a:lnTo>
                  <a:pt x="2712223" y="0"/>
                </a:lnTo>
                <a:lnTo>
                  <a:pt x="2712223" y="235552"/>
                </a:lnTo>
                <a:lnTo>
                  <a:pt x="0" y="235552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65000"/>
            </a:srgbClr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22" name="TXT: Web Address">
            <a:extLst>
              <a:ext uri="{FF2B5EF4-FFF2-40B4-BE49-F238E27FC236}">
                <a16:creationId xmlns:a16="http://schemas.microsoft.com/office/drawing/2014/main" id="{D01C318C-6009-95A0-792C-4D8C12897F00}"/>
              </a:ext>
            </a:extLst>
          </p:cNvPr>
          <p:cNvSpPr txBox="1"/>
          <p:nvPr/>
        </p:nvSpPr>
        <p:spPr>
          <a:xfrm>
            <a:off x="1629000" y="5258013"/>
            <a:ext cx="3600000" cy="2829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3"/>
              </a:lnSpc>
            </a:pPr>
            <a:r>
              <a:rPr lang="en-US" sz="2200" spc="370" dirty="0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latin typeface="League Spartan" pitchFamily="2" charset="0"/>
                <a:ea typeface="Cormorant Unicase SemiBold" pitchFamily="2" charset="0"/>
              </a:rPr>
              <a:t>WWW.WEBSITE.COM</a:t>
            </a:r>
          </a:p>
        </p:txBody>
      </p:sp>
      <p:sp>
        <p:nvSpPr>
          <p:cNvPr id="23" name="SHAPE: Shop Today BG">
            <a:extLst>
              <a:ext uri="{FF2B5EF4-FFF2-40B4-BE49-F238E27FC236}">
                <a16:creationId xmlns:a16="http://schemas.microsoft.com/office/drawing/2014/main" id="{97E245FC-0132-D71B-0E06-B66A99A8B01D}"/>
              </a:ext>
            </a:extLst>
          </p:cNvPr>
          <p:cNvSpPr/>
          <p:nvPr/>
        </p:nvSpPr>
        <p:spPr>
          <a:xfrm>
            <a:off x="4134300" y="653233"/>
            <a:ext cx="2376000" cy="648000"/>
          </a:xfrm>
          <a:custGeom>
            <a:avLst/>
            <a:gdLst/>
            <a:ahLst/>
            <a:cxnLst/>
            <a:rect l="l" t="t" r="r" b="b"/>
            <a:pathLst>
              <a:path w="2474146" h="745464">
                <a:moveTo>
                  <a:pt x="0" y="372568"/>
                </a:moveTo>
                <a:cubicBezTo>
                  <a:pt x="0" y="166809"/>
                  <a:pt x="150861" y="0"/>
                  <a:pt x="336927" y="0"/>
                </a:cubicBezTo>
                <a:lnTo>
                  <a:pt x="2137219" y="0"/>
                </a:lnTo>
                <a:cubicBezTo>
                  <a:pt x="2323285" y="0"/>
                  <a:pt x="2474146" y="166809"/>
                  <a:pt x="2474146" y="372732"/>
                </a:cubicBezTo>
                <a:cubicBezTo>
                  <a:pt x="2474146" y="578655"/>
                  <a:pt x="2323285" y="745464"/>
                  <a:pt x="2137219" y="745464"/>
                </a:cubicBezTo>
                <a:lnTo>
                  <a:pt x="336927" y="745464"/>
                </a:lnTo>
                <a:cubicBezTo>
                  <a:pt x="150861" y="745300"/>
                  <a:pt x="0" y="578490"/>
                  <a:pt x="0" y="372568"/>
                </a:cubicBezTo>
              </a:path>
            </a:pathLst>
          </a:custGeom>
          <a:solidFill>
            <a:srgbClr val="FFFFFF">
              <a:alpha val="74902"/>
            </a:srgb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/>
          <a:lstStyle/>
          <a:p>
            <a:endParaRPr lang="en-IN" sz="1037"/>
          </a:p>
        </p:txBody>
      </p:sp>
      <p:sp>
        <p:nvSpPr>
          <p:cNvPr id="24" name="TXT: Shop Today">
            <a:extLst>
              <a:ext uri="{FF2B5EF4-FFF2-40B4-BE49-F238E27FC236}">
                <a16:creationId xmlns:a16="http://schemas.microsoft.com/office/drawing/2014/main" id="{92E3C2B7-2458-FE58-D44B-991851357616}"/>
              </a:ext>
            </a:extLst>
          </p:cNvPr>
          <p:cNvSpPr txBox="1"/>
          <p:nvPr/>
        </p:nvSpPr>
        <p:spPr>
          <a:xfrm>
            <a:off x="4260300" y="838200"/>
            <a:ext cx="2124000" cy="396000"/>
          </a:xfrm>
          <a:prstGeom prst="rect">
            <a:avLst/>
          </a:prstGeom>
        </p:spPr>
        <p:txBody>
          <a:bodyPr lIns="48432" tIns="48432" rIns="48432" bIns="48432" rtlCol="0" anchor="b"/>
          <a:lstStyle/>
          <a:p>
            <a:pPr algn="ctr">
              <a:lnSpc>
                <a:spcPts val="2765"/>
              </a:lnSpc>
            </a:pPr>
            <a:r>
              <a:rPr lang="en-US" sz="2600" spc="200" dirty="0">
                <a:latin typeface="Oswald" pitchFamily="2" charset="0"/>
              </a:rPr>
              <a:t>SHOP TODAY</a:t>
            </a:r>
          </a:p>
        </p:txBody>
      </p:sp>
      <p:grpSp>
        <p:nvGrpSpPr>
          <p:cNvPr id="25" name="GROUP: Up Arrows">
            <a:extLst>
              <a:ext uri="{FF2B5EF4-FFF2-40B4-BE49-F238E27FC236}">
                <a16:creationId xmlns:a16="http://schemas.microsoft.com/office/drawing/2014/main" id="{0CAE9ED3-47A5-0E67-A8C6-9285D29509A1}"/>
              </a:ext>
            </a:extLst>
          </p:cNvPr>
          <p:cNvGrpSpPr/>
          <p:nvPr/>
        </p:nvGrpSpPr>
        <p:grpSpPr>
          <a:xfrm>
            <a:off x="823169" y="1577820"/>
            <a:ext cx="195333" cy="880747"/>
            <a:chOff x="1143290" y="2191417"/>
            <a:chExt cx="271296" cy="1223260"/>
          </a:xfrm>
        </p:grpSpPr>
        <p:sp>
          <p:nvSpPr>
            <p:cNvPr id="26" name="SHAPE: Arrow 4">
              <a:extLst>
                <a:ext uri="{FF2B5EF4-FFF2-40B4-BE49-F238E27FC236}">
                  <a16:creationId xmlns:a16="http://schemas.microsoft.com/office/drawing/2014/main" id="{932AD202-2A8E-0999-8C7B-FBE9D7948214}"/>
                </a:ext>
              </a:extLst>
            </p:cNvPr>
            <p:cNvSpPr/>
            <p:nvPr/>
          </p:nvSpPr>
          <p:spPr>
            <a:xfrm>
              <a:off x="1143290" y="3154354"/>
              <a:ext cx="271296" cy="260323"/>
            </a:xfrm>
            <a:custGeom>
              <a:avLst/>
              <a:gdLst/>
              <a:ahLst/>
              <a:cxnLst/>
              <a:rect l="l" t="t" r="r" b="b"/>
              <a:pathLst>
                <a:path w="273177" h="262128">
                  <a:moveTo>
                    <a:pt x="210693" y="123698"/>
                  </a:moveTo>
                  <a:lnTo>
                    <a:pt x="270637" y="238887"/>
                  </a:lnTo>
                  <a:cubicBezTo>
                    <a:pt x="273177" y="243840"/>
                    <a:pt x="273050" y="249682"/>
                    <a:pt x="270129" y="254381"/>
                  </a:cubicBezTo>
                  <a:cubicBezTo>
                    <a:pt x="267208" y="259080"/>
                    <a:pt x="262128" y="262001"/>
                    <a:pt x="256540" y="262001"/>
                  </a:cubicBezTo>
                  <a:lnTo>
                    <a:pt x="136652" y="262001"/>
                  </a:lnTo>
                  <a:lnTo>
                    <a:pt x="136652" y="246253"/>
                  </a:lnTo>
                  <a:lnTo>
                    <a:pt x="136652" y="262128"/>
                  </a:lnTo>
                  <a:lnTo>
                    <a:pt x="16637" y="262128"/>
                  </a:lnTo>
                  <a:cubicBezTo>
                    <a:pt x="11049" y="262128"/>
                    <a:pt x="5969" y="259207"/>
                    <a:pt x="3048" y="254508"/>
                  </a:cubicBezTo>
                  <a:cubicBezTo>
                    <a:pt x="127" y="249809"/>
                    <a:pt x="0" y="243840"/>
                    <a:pt x="2540" y="239014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lnTo>
                    <a:pt x="210693" y="123698"/>
                  </a:lnTo>
                  <a:moveTo>
                    <a:pt x="182626" y="138303"/>
                  </a:moveTo>
                  <a:lnTo>
                    <a:pt x="196723" y="130937"/>
                  </a:lnTo>
                  <a:lnTo>
                    <a:pt x="182626" y="138303"/>
                  </a:lnTo>
                  <a:lnTo>
                    <a:pt x="122555" y="23114"/>
                  </a:ln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492"/>
                  </a:lnTo>
                  <a:lnTo>
                    <a:pt x="16764" y="246126"/>
                  </a:lnTo>
                  <a:lnTo>
                    <a:pt x="16764" y="230378"/>
                  </a:lnTo>
                  <a:lnTo>
                    <a:pt x="136652" y="230378"/>
                  </a:lnTo>
                  <a:lnTo>
                    <a:pt x="256667" y="230378"/>
                  </a:lnTo>
                  <a:lnTo>
                    <a:pt x="256667" y="246253"/>
                  </a:lnTo>
                  <a:lnTo>
                    <a:pt x="242570" y="253619"/>
                  </a:lnTo>
                  <a:lnTo>
                    <a:pt x="182626" y="138430"/>
                  </a:lnTo>
                  <a:lnTo>
                    <a:pt x="182626" y="138303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27" name="SHAPE: Arrow 3">
              <a:extLst>
                <a:ext uri="{FF2B5EF4-FFF2-40B4-BE49-F238E27FC236}">
                  <a16:creationId xmlns:a16="http://schemas.microsoft.com/office/drawing/2014/main" id="{CF40030D-D36B-7860-5472-CF0E662964EF}"/>
                </a:ext>
              </a:extLst>
            </p:cNvPr>
            <p:cNvSpPr/>
            <p:nvPr/>
          </p:nvSpPr>
          <p:spPr>
            <a:xfrm>
              <a:off x="1143290" y="2830494"/>
              <a:ext cx="271170" cy="260322"/>
            </a:xfrm>
            <a:custGeom>
              <a:avLst/>
              <a:gdLst/>
              <a:ahLst/>
              <a:cxnLst/>
              <a:rect l="l" t="t" r="r" b="b"/>
              <a:pathLst>
                <a:path w="273050" h="262128">
                  <a:moveTo>
                    <a:pt x="150622" y="8509"/>
                  </a:moveTo>
                  <a:lnTo>
                    <a:pt x="210566" y="123698"/>
                  </a:lnTo>
                  <a:lnTo>
                    <a:pt x="270510" y="238887"/>
                  </a:lnTo>
                  <a:cubicBezTo>
                    <a:pt x="273050" y="243840"/>
                    <a:pt x="272923" y="249682"/>
                    <a:pt x="270002" y="254381"/>
                  </a:cubicBezTo>
                  <a:cubicBezTo>
                    <a:pt x="267081" y="259080"/>
                    <a:pt x="262001" y="262001"/>
                    <a:pt x="256413" y="262001"/>
                  </a:cubicBezTo>
                  <a:lnTo>
                    <a:pt x="136652" y="262001"/>
                  </a:lnTo>
                  <a:lnTo>
                    <a:pt x="136652" y="246253"/>
                  </a:lnTo>
                  <a:lnTo>
                    <a:pt x="136652" y="262128"/>
                  </a:lnTo>
                  <a:lnTo>
                    <a:pt x="16637" y="262128"/>
                  </a:lnTo>
                  <a:cubicBezTo>
                    <a:pt x="11049" y="262128"/>
                    <a:pt x="5969" y="259207"/>
                    <a:pt x="3048" y="254508"/>
                  </a:cubicBezTo>
                  <a:cubicBezTo>
                    <a:pt x="127" y="249809"/>
                    <a:pt x="0" y="243840"/>
                    <a:pt x="2540" y="239014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492"/>
                  </a:lnTo>
                  <a:lnTo>
                    <a:pt x="16764" y="246126"/>
                  </a:lnTo>
                  <a:lnTo>
                    <a:pt x="16764" y="230378"/>
                  </a:lnTo>
                  <a:lnTo>
                    <a:pt x="136652" y="230378"/>
                  </a:lnTo>
                  <a:lnTo>
                    <a:pt x="256667" y="230378"/>
                  </a:lnTo>
                  <a:lnTo>
                    <a:pt x="256667" y="246253"/>
                  </a:lnTo>
                  <a:lnTo>
                    <a:pt x="242570" y="253619"/>
                  </a:lnTo>
                  <a:lnTo>
                    <a:pt x="182626" y="138430"/>
                  </a:lnTo>
                  <a:lnTo>
                    <a:pt x="196723" y="131064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28" name="SHAPE: Arrow 2">
              <a:extLst>
                <a:ext uri="{FF2B5EF4-FFF2-40B4-BE49-F238E27FC236}">
                  <a16:creationId xmlns:a16="http://schemas.microsoft.com/office/drawing/2014/main" id="{7ABDBF1A-FA40-8A46-C088-5726C57749F7}"/>
                </a:ext>
              </a:extLst>
            </p:cNvPr>
            <p:cNvSpPr/>
            <p:nvPr/>
          </p:nvSpPr>
          <p:spPr>
            <a:xfrm>
              <a:off x="1143290" y="2515277"/>
              <a:ext cx="271170" cy="260070"/>
            </a:xfrm>
            <a:custGeom>
              <a:avLst/>
              <a:gdLst/>
              <a:ahLst/>
              <a:cxnLst/>
              <a:rect l="l" t="t" r="r" b="b"/>
              <a:pathLst>
                <a:path w="273050" h="261874">
                  <a:moveTo>
                    <a:pt x="150622" y="8509"/>
                  </a:moveTo>
                  <a:lnTo>
                    <a:pt x="210566" y="123698"/>
                  </a:lnTo>
                  <a:lnTo>
                    <a:pt x="196469" y="131064"/>
                  </a:lnTo>
                  <a:lnTo>
                    <a:pt x="210566" y="123698"/>
                  </a:lnTo>
                  <a:lnTo>
                    <a:pt x="270510" y="238633"/>
                  </a:lnTo>
                  <a:cubicBezTo>
                    <a:pt x="273050" y="243586"/>
                    <a:pt x="272923" y="249428"/>
                    <a:pt x="270002" y="254127"/>
                  </a:cubicBezTo>
                  <a:cubicBezTo>
                    <a:pt x="267081" y="258826"/>
                    <a:pt x="262001" y="261747"/>
                    <a:pt x="256413" y="261747"/>
                  </a:cubicBezTo>
                  <a:lnTo>
                    <a:pt x="136652" y="261747"/>
                  </a:lnTo>
                  <a:lnTo>
                    <a:pt x="136652" y="245999"/>
                  </a:lnTo>
                  <a:lnTo>
                    <a:pt x="136652" y="261874"/>
                  </a:lnTo>
                  <a:lnTo>
                    <a:pt x="16637" y="261874"/>
                  </a:lnTo>
                  <a:cubicBezTo>
                    <a:pt x="11049" y="261874"/>
                    <a:pt x="5969" y="258953"/>
                    <a:pt x="3048" y="254254"/>
                  </a:cubicBezTo>
                  <a:cubicBezTo>
                    <a:pt x="127" y="249555"/>
                    <a:pt x="0" y="243586"/>
                    <a:pt x="2540" y="238760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238"/>
                  </a:lnTo>
                  <a:lnTo>
                    <a:pt x="16764" y="245872"/>
                  </a:lnTo>
                  <a:lnTo>
                    <a:pt x="16764" y="230124"/>
                  </a:lnTo>
                  <a:lnTo>
                    <a:pt x="136652" y="230124"/>
                  </a:lnTo>
                  <a:lnTo>
                    <a:pt x="256667" y="230124"/>
                  </a:lnTo>
                  <a:lnTo>
                    <a:pt x="256667" y="245999"/>
                  </a:lnTo>
                  <a:lnTo>
                    <a:pt x="242570" y="253365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29" name="SHAPE: Arrow 1">
              <a:extLst>
                <a:ext uri="{FF2B5EF4-FFF2-40B4-BE49-F238E27FC236}">
                  <a16:creationId xmlns:a16="http://schemas.microsoft.com/office/drawing/2014/main" id="{740CE936-268F-5256-5754-E2D4571EB944}"/>
                </a:ext>
              </a:extLst>
            </p:cNvPr>
            <p:cNvSpPr/>
            <p:nvPr/>
          </p:nvSpPr>
          <p:spPr>
            <a:xfrm>
              <a:off x="1143290" y="2191417"/>
              <a:ext cx="271170" cy="260071"/>
            </a:xfrm>
            <a:custGeom>
              <a:avLst/>
              <a:gdLst/>
              <a:ahLst/>
              <a:cxnLst/>
              <a:rect l="l" t="t" r="r" b="b"/>
              <a:pathLst>
                <a:path w="273050" h="261874">
                  <a:moveTo>
                    <a:pt x="150622" y="8509"/>
                  </a:moveTo>
                  <a:lnTo>
                    <a:pt x="210566" y="123698"/>
                  </a:lnTo>
                  <a:lnTo>
                    <a:pt x="196469" y="131064"/>
                  </a:lnTo>
                  <a:lnTo>
                    <a:pt x="210566" y="123698"/>
                  </a:lnTo>
                  <a:lnTo>
                    <a:pt x="270510" y="238633"/>
                  </a:lnTo>
                  <a:cubicBezTo>
                    <a:pt x="273050" y="243586"/>
                    <a:pt x="272923" y="249428"/>
                    <a:pt x="270002" y="254127"/>
                  </a:cubicBezTo>
                  <a:cubicBezTo>
                    <a:pt x="267081" y="258826"/>
                    <a:pt x="262001" y="261747"/>
                    <a:pt x="256413" y="261747"/>
                  </a:cubicBezTo>
                  <a:lnTo>
                    <a:pt x="136652" y="261747"/>
                  </a:lnTo>
                  <a:lnTo>
                    <a:pt x="136652" y="245999"/>
                  </a:lnTo>
                  <a:lnTo>
                    <a:pt x="136652" y="261874"/>
                  </a:lnTo>
                  <a:lnTo>
                    <a:pt x="16637" y="261874"/>
                  </a:lnTo>
                  <a:cubicBezTo>
                    <a:pt x="11049" y="261874"/>
                    <a:pt x="5969" y="258953"/>
                    <a:pt x="3048" y="254254"/>
                  </a:cubicBezTo>
                  <a:cubicBezTo>
                    <a:pt x="127" y="249555"/>
                    <a:pt x="0" y="243586"/>
                    <a:pt x="2540" y="238760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238"/>
                  </a:lnTo>
                  <a:lnTo>
                    <a:pt x="16764" y="245872"/>
                  </a:lnTo>
                  <a:lnTo>
                    <a:pt x="16764" y="230124"/>
                  </a:lnTo>
                  <a:lnTo>
                    <a:pt x="136652" y="230124"/>
                  </a:lnTo>
                  <a:lnTo>
                    <a:pt x="256667" y="230124"/>
                  </a:lnTo>
                  <a:lnTo>
                    <a:pt x="256667" y="245999"/>
                  </a:lnTo>
                  <a:lnTo>
                    <a:pt x="242570" y="253365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</p:grpSp>
      <p:grpSp>
        <p:nvGrpSpPr>
          <p:cNvPr id="30" name="GROUP: 15% Off">
            <a:extLst>
              <a:ext uri="{FF2B5EF4-FFF2-40B4-BE49-F238E27FC236}">
                <a16:creationId xmlns:a16="http://schemas.microsoft.com/office/drawing/2014/main" id="{89DB319B-A52C-7A5A-F5A8-E60027278C98}"/>
              </a:ext>
            </a:extLst>
          </p:cNvPr>
          <p:cNvGrpSpPr/>
          <p:nvPr/>
        </p:nvGrpSpPr>
        <p:grpSpPr>
          <a:xfrm>
            <a:off x="384240" y="408815"/>
            <a:ext cx="1132587" cy="1029609"/>
            <a:chOff x="533667" y="567799"/>
            <a:chExt cx="1573038" cy="1430012"/>
          </a:xfrm>
        </p:grpSpPr>
        <p:sp>
          <p:nvSpPr>
            <p:cNvPr id="31" name="SHAPE: 15% Off BG">
              <a:extLst>
                <a:ext uri="{FF2B5EF4-FFF2-40B4-BE49-F238E27FC236}">
                  <a16:creationId xmlns:a16="http://schemas.microsoft.com/office/drawing/2014/main" id="{E376ACDA-8142-4765-29C4-09DE154DA72D}"/>
                </a:ext>
              </a:extLst>
            </p:cNvPr>
            <p:cNvSpPr/>
            <p:nvPr/>
          </p:nvSpPr>
          <p:spPr>
            <a:xfrm>
              <a:off x="533667" y="567799"/>
              <a:ext cx="1573038" cy="1430012"/>
            </a:xfrm>
            <a:custGeom>
              <a:avLst/>
              <a:gdLst/>
              <a:ahLst/>
              <a:cxnLst/>
              <a:rect l="l" t="t" r="r" b="b"/>
              <a:pathLst>
                <a:path w="1583944" h="1439926">
                  <a:moveTo>
                    <a:pt x="0" y="719963"/>
                  </a:moveTo>
                  <a:lnTo>
                    <a:pt x="46609" y="653161"/>
                  </a:lnTo>
                  <a:lnTo>
                    <a:pt x="15113" y="579501"/>
                  </a:lnTo>
                  <a:lnTo>
                    <a:pt x="75311" y="522351"/>
                  </a:lnTo>
                  <a:lnTo>
                    <a:pt x="60198" y="444373"/>
                  </a:lnTo>
                  <a:lnTo>
                    <a:pt x="131445" y="398907"/>
                  </a:lnTo>
                  <a:lnTo>
                    <a:pt x="133350" y="319786"/>
                  </a:lnTo>
                  <a:lnTo>
                    <a:pt x="212979" y="287909"/>
                  </a:lnTo>
                  <a:lnTo>
                    <a:pt x="231902" y="210693"/>
                  </a:lnTo>
                  <a:lnTo>
                    <a:pt x="316865" y="193548"/>
                  </a:lnTo>
                  <a:lnTo>
                    <a:pt x="351917" y="121158"/>
                  </a:lnTo>
                  <a:lnTo>
                    <a:pt x="438912" y="119380"/>
                  </a:lnTo>
                  <a:lnTo>
                    <a:pt x="488823" y="54610"/>
                  </a:lnTo>
                  <a:lnTo>
                    <a:pt x="574548" y="68326"/>
                  </a:lnTo>
                  <a:lnTo>
                    <a:pt x="637413" y="13716"/>
                  </a:lnTo>
                  <a:lnTo>
                    <a:pt x="718566" y="42291"/>
                  </a:lnTo>
                  <a:lnTo>
                    <a:pt x="791972" y="0"/>
                  </a:lnTo>
                  <a:lnTo>
                    <a:pt x="865378" y="42418"/>
                  </a:lnTo>
                  <a:lnTo>
                    <a:pt x="946531" y="13843"/>
                  </a:lnTo>
                  <a:lnTo>
                    <a:pt x="1009396" y="68453"/>
                  </a:lnTo>
                  <a:lnTo>
                    <a:pt x="1095121" y="54737"/>
                  </a:lnTo>
                  <a:lnTo>
                    <a:pt x="1145032" y="119507"/>
                  </a:lnTo>
                  <a:lnTo>
                    <a:pt x="1232027" y="121285"/>
                  </a:lnTo>
                  <a:lnTo>
                    <a:pt x="1267079" y="193675"/>
                  </a:lnTo>
                  <a:lnTo>
                    <a:pt x="1352042" y="210820"/>
                  </a:lnTo>
                  <a:lnTo>
                    <a:pt x="1370965" y="288036"/>
                  </a:lnTo>
                  <a:lnTo>
                    <a:pt x="1450594" y="319913"/>
                  </a:lnTo>
                  <a:lnTo>
                    <a:pt x="1452499" y="399034"/>
                  </a:lnTo>
                  <a:lnTo>
                    <a:pt x="1523746" y="444500"/>
                  </a:lnTo>
                  <a:lnTo>
                    <a:pt x="1508633" y="522351"/>
                  </a:lnTo>
                  <a:lnTo>
                    <a:pt x="1568704" y="579501"/>
                  </a:lnTo>
                  <a:lnTo>
                    <a:pt x="1537208" y="653288"/>
                  </a:lnTo>
                  <a:lnTo>
                    <a:pt x="1583944" y="719963"/>
                  </a:lnTo>
                  <a:lnTo>
                    <a:pt x="1537208" y="786638"/>
                  </a:lnTo>
                  <a:lnTo>
                    <a:pt x="1568704" y="860425"/>
                  </a:lnTo>
                  <a:lnTo>
                    <a:pt x="1508633" y="917575"/>
                  </a:lnTo>
                  <a:lnTo>
                    <a:pt x="1523746" y="995426"/>
                  </a:lnTo>
                  <a:lnTo>
                    <a:pt x="1452499" y="1040892"/>
                  </a:lnTo>
                  <a:lnTo>
                    <a:pt x="1450594" y="1120013"/>
                  </a:lnTo>
                  <a:lnTo>
                    <a:pt x="1370965" y="1151890"/>
                  </a:lnTo>
                  <a:lnTo>
                    <a:pt x="1352042" y="1229106"/>
                  </a:lnTo>
                  <a:lnTo>
                    <a:pt x="1267079" y="1246251"/>
                  </a:lnTo>
                  <a:lnTo>
                    <a:pt x="1232027" y="1318641"/>
                  </a:lnTo>
                  <a:lnTo>
                    <a:pt x="1145032" y="1320419"/>
                  </a:lnTo>
                  <a:lnTo>
                    <a:pt x="1095121" y="1385189"/>
                  </a:lnTo>
                  <a:lnTo>
                    <a:pt x="1009396" y="1371473"/>
                  </a:lnTo>
                  <a:lnTo>
                    <a:pt x="946531" y="1426083"/>
                  </a:lnTo>
                  <a:lnTo>
                    <a:pt x="865378" y="1397508"/>
                  </a:lnTo>
                  <a:lnTo>
                    <a:pt x="791972" y="1439926"/>
                  </a:lnTo>
                  <a:lnTo>
                    <a:pt x="718566" y="1397508"/>
                  </a:lnTo>
                  <a:lnTo>
                    <a:pt x="637413" y="1426083"/>
                  </a:lnTo>
                  <a:lnTo>
                    <a:pt x="574548" y="1371473"/>
                  </a:lnTo>
                  <a:lnTo>
                    <a:pt x="488823" y="1385189"/>
                  </a:lnTo>
                  <a:lnTo>
                    <a:pt x="438912" y="1320419"/>
                  </a:lnTo>
                  <a:lnTo>
                    <a:pt x="351917" y="1318641"/>
                  </a:lnTo>
                  <a:lnTo>
                    <a:pt x="316865" y="1246251"/>
                  </a:lnTo>
                  <a:lnTo>
                    <a:pt x="231902" y="1229106"/>
                  </a:lnTo>
                  <a:lnTo>
                    <a:pt x="212979" y="1151890"/>
                  </a:lnTo>
                  <a:lnTo>
                    <a:pt x="133350" y="1120013"/>
                  </a:lnTo>
                  <a:lnTo>
                    <a:pt x="131445" y="1040892"/>
                  </a:lnTo>
                  <a:lnTo>
                    <a:pt x="60198" y="995426"/>
                  </a:lnTo>
                  <a:lnTo>
                    <a:pt x="75311" y="917575"/>
                  </a:lnTo>
                  <a:lnTo>
                    <a:pt x="15240" y="860425"/>
                  </a:lnTo>
                  <a:lnTo>
                    <a:pt x="46736" y="786638"/>
                  </a:lnTo>
                  <a:lnTo>
                    <a:pt x="0" y="719963"/>
                  </a:lnTo>
                </a:path>
              </a:pathLst>
            </a:custGeom>
            <a:solidFill>
              <a:srgbClr val="F2F2F2">
                <a:alpha val="74902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/>
            <a:lstStyle/>
            <a:p>
              <a:endParaRPr lang="en-IN" sz="1037" dirty="0"/>
            </a:p>
          </p:txBody>
        </p:sp>
        <p:sp>
          <p:nvSpPr>
            <p:cNvPr id="32" name="TXT: 15% Off">
              <a:extLst>
                <a:ext uri="{FF2B5EF4-FFF2-40B4-BE49-F238E27FC236}">
                  <a16:creationId xmlns:a16="http://schemas.microsoft.com/office/drawing/2014/main" id="{B0B98322-1608-A9A2-CE88-B087C70DB416}"/>
                </a:ext>
              </a:extLst>
            </p:cNvPr>
            <p:cNvSpPr txBox="1"/>
            <p:nvPr/>
          </p:nvSpPr>
          <p:spPr>
            <a:xfrm>
              <a:off x="852171" y="989270"/>
              <a:ext cx="936000" cy="8193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en-US" sz="2400" dirty="0">
                  <a:solidFill>
                    <a:srgbClr val="000000"/>
                  </a:solidFill>
                  <a:latin typeface="Oswald Medium" pitchFamily="2" charset="0"/>
                </a:rPr>
                <a:t>15%</a:t>
              </a:r>
            </a:p>
            <a:p>
              <a:pPr algn="ctr">
                <a:lnSpc>
                  <a:spcPts val="2300"/>
                </a:lnSpc>
              </a:pPr>
              <a:r>
                <a:rPr lang="en-US" sz="2400" dirty="0">
                  <a:solidFill>
                    <a:srgbClr val="000000"/>
                  </a:solidFill>
                  <a:latin typeface="Oswald Medium" pitchFamily="2" charset="0"/>
                </a:rPr>
                <a:t>OFF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 advTm="750">
        <p159:morph option="byObject"/>
      </p:transition>
    </mc:Choice>
    <mc:Fallback xmlns="">
      <p:transition spd="slow" advClick="0" advTm="75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 4" descr="A person holding a mug&#10;&#10;Description automatically generated">
            <a:extLst>
              <a:ext uri="{FF2B5EF4-FFF2-40B4-BE49-F238E27FC236}">
                <a16:creationId xmlns:a16="http://schemas.microsoft.com/office/drawing/2014/main" id="{2FD4AD8E-0423-4022-4752-4023ED35BF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5654213"/>
          </a:xfrm>
          <a:prstGeom prst="rect">
            <a:avLst/>
          </a:prstGeom>
        </p:spPr>
      </p:pic>
      <p:pic>
        <p:nvPicPr>
          <p:cNvPr id="4" name="PIC 3" descr="A blue cup with a lid&#10;&#10;Description automatically generated">
            <a:extLst>
              <a:ext uri="{FF2B5EF4-FFF2-40B4-BE49-F238E27FC236}">
                <a16:creationId xmlns:a16="http://schemas.microsoft.com/office/drawing/2014/main" id="{B8A5386D-BE0B-D9CD-F4A2-4EC1D2CA41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5654213"/>
          </a:xfrm>
          <a:prstGeom prst="rect">
            <a:avLst/>
          </a:prstGeom>
        </p:spPr>
      </p:pic>
      <p:pic>
        <p:nvPicPr>
          <p:cNvPr id="12" name="PIC 2 Vanish" descr="A hand holding a silver cup&#10;&#10;Description automatically generated">
            <a:extLst>
              <a:ext uri="{FF2B5EF4-FFF2-40B4-BE49-F238E27FC236}">
                <a16:creationId xmlns:a16="http://schemas.microsoft.com/office/drawing/2014/main" id="{2E429CD3-614F-5B70-E595-09B59A4995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144" y="3962400"/>
            <a:ext cx="1296000" cy="1068512"/>
          </a:xfrm>
          <a:prstGeom prst="rect">
            <a:avLst/>
          </a:prstGeom>
        </p:spPr>
      </p:pic>
      <p:sp>
        <p:nvSpPr>
          <p:cNvPr id="2" name="SHAPE: Bottom Rect BG">
            <a:extLst>
              <a:ext uri="{FF2B5EF4-FFF2-40B4-BE49-F238E27FC236}">
                <a16:creationId xmlns:a16="http://schemas.microsoft.com/office/drawing/2014/main" id="{19539532-85B1-D1C0-A1C8-F68E529E900C}"/>
              </a:ext>
            </a:extLst>
          </p:cNvPr>
          <p:cNvSpPr/>
          <p:nvPr/>
        </p:nvSpPr>
        <p:spPr>
          <a:xfrm rot="5400000">
            <a:off x="166871" y="5494215"/>
            <a:ext cx="6531855" cy="6863720"/>
          </a:xfrm>
          <a:custGeom>
            <a:avLst/>
            <a:gdLst/>
            <a:ahLst/>
            <a:cxnLst/>
            <a:rect l="l" t="t" r="r" b="b"/>
            <a:pathLst>
              <a:path w="6470678" h="9599041">
                <a:moveTo>
                  <a:pt x="0" y="0"/>
                </a:moveTo>
                <a:lnTo>
                  <a:pt x="6470678" y="0"/>
                </a:lnTo>
                <a:lnTo>
                  <a:pt x="6470678" y="9599041"/>
                </a:lnTo>
                <a:lnTo>
                  <a:pt x="0" y="9599041"/>
                </a:lnTo>
                <a:lnTo>
                  <a:pt x="0" y="0"/>
                </a:lnTo>
              </a:path>
            </a:pathLst>
          </a:custGeom>
          <a:solidFill>
            <a:srgbClr val="F2F2F2"/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3" name="TXT: Travel mugs are...">
            <a:extLst>
              <a:ext uri="{FF2B5EF4-FFF2-40B4-BE49-F238E27FC236}">
                <a16:creationId xmlns:a16="http://schemas.microsoft.com/office/drawing/2014/main" id="{8D727108-E14A-AAC8-8012-FFA8FC1FB54C}"/>
              </a:ext>
            </a:extLst>
          </p:cNvPr>
          <p:cNvSpPr txBox="1"/>
          <p:nvPr/>
        </p:nvSpPr>
        <p:spPr>
          <a:xfrm>
            <a:off x="1104900" y="9982200"/>
            <a:ext cx="46482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2700" dirty="0">
                <a:latin typeface="League Spartan" pitchFamily="2" charset="0"/>
                <a:cs typeface="Poppins" panose="00000500000000000000" pitchFamily="2" charset="0"/>
              </a:rPr>
              <a:t>Travel mugs are a must on long trips – makes sense to have the ones you love!</a:t>
            </a:r>
          </a:p>
        </p:txBody>
      </p:sp>
      <p:sp>
        <p:nvSpPr>
          <p:cNvPr id="10" name="LINE: Dashed">
            <a:extLst>
              <a:ext uri="{FF2B5EF4-FFF2-40B4-BE49-F238E27FC236}">
                <a16:creationId xmlns:a16="http://schemas.microsoft.com/office/drawing/2014/main" id="{71B74C69-D503-C0FB-9B2B-C087434161D6}"/>
              </a:ext>
            </a:extLst>
          </p:cNvPr>
          <p:cNvSpPr/>
          <p:nvPr/>
        </p:nvSpPr>
        <p:spPr>
          <a:xfrm>
            <a:off x="3069000" y="9677400"/>
            <a:ext cx="432000" cy="72000"/>
          </a:xfrm>
          <a:custGeom>
            <a:avLst/>
            <a:gdLst>
              <a:gd name="connsiteX0" fmla="*/ 0 w 1447800"/>
              <a:gd name="connsiteY0" fmla="*/ 130670 h 257782"/>
              <a:gd name="connsiteX1" fmla="*/ 406400 w 1447800"/>
              <a:gd name="connsiteY1" fmla="*/ 3670 h 257782"/>
              <a:gd name="connsiteX2" fmla="*/ 965200 w 1447800"/>
              <a:gd name="connsiteY2" fmla="*/ 257670 h 257782"/>
              <a:gd name="connsiteX3" fmla="*/ 1447800 w 1447800"/>
              <a:gd name="connsiteY3" fmla="*/ 29070 h 25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257782">
                <a:moveTo>
                  <a:pt x="0" y="130670"/>
                </a:moveTo>
                <a:cubicBezTo>
                  <a:pt x="122766" y="56586"/>
                  <a:pt x="245533" y="-17497"/>
                  <a:pt x="406400" y="3670"/>
                </a:cubicBezTo>
                <a:cubicBezTo>
                  <a:pt x="567267" y="24837"/>
                  <a:pt x="791633" y="253437"/>
                  <a:pt x="965200" y="257670"/>
                </a:cubicBezTo>
                <a:cubicBezTo>
                  <a:pt x="1138767" y="261903"/>
                  <a:pt x="1293283" y="145486"/>
                  <a:pt x="1447800" y="29070"/>
                </a:cubicBezTo>
              </a:path>
            </a:pathLst>
          </a:custGeom>
          <a:noFill/>
          <a:ln>
            <a:solidFill>
              <a:srgbClr val="417F74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rgbClr val="4D7FBB"/>
              </a:solidFill>
            </a:endParaRPr>
          </a:p>
        </p:txBody>
      </p:sp>
      <p:sp>
        <p:nvSpPr>
          <p:cNvPr id="11" name="TXT: Companion">
            <a:extLst>
              <a:ext uri="{FF2B5EF4-FFF2-40B4-BE49-F238E27FC236}">
                <a16:creationId xmlns:a16="http://schemas.microsoft.com/office/drawing/2014/main" id="{3DBBE93C-5651-434E-C816-A7836EFAC37D}"/>
              </a:ext>
            </a:extLst>
          </p:cNvPr>
          <p:cNvSpPr txBox="1"/>
          <p:nvPr/>
        </p:nvSpPr>
        <p:spPr>
          <a:xfrm>
            <a:off x="1594104" y="9008613"/>
            <a:ext cx="3669792" cy="5432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27"/>
              </a:lnSpc>
            </a:pPr>
            <a:r>
              <a:rPr lang="en-US" sz="5000" spc="100" dirty="0">
                <a:latin typeface="Cormorant Unicase SemiBold" pitchFamily="2" charset="0"/>
                <a:ea typeface="Cormorant Unicase SemiBold" pitchFamily="2" charset="0"/>
              </a:rPr>
              <a:t>companion</a:t>
            </a:r>
          </a:p>
        </p:txBody>
      </p:sp>
      <p:sp>
        <p:nvSpPr>
          <p:cNvPr id="14" name="TXT: Travel">
            <a:extLst>
              <a:ext uri="{FF2B5EF4-FFF2-40B4-BE49-F238E27FC236}">
                <a16:creationId xmlns:a16="http://schemas.microsoft.com/office/drawing/2014/main" id="{FCD66A05-4D8B-983E-1056-E8D8712E2904}"/>
              </a:ext>
            </a:extLst>
          </p:cNvPr>
          <p:cNvSpPr txBox="1"/>
          <p:nvPr/>
        </p:nvSpPr>
        <p:spPr>
          <a:xfrm>
            <a:off x="2252511" y="8458200"/>
            <a:ext cx="2352979" cy="620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5400" spc="100" dirty="0">
                <a:solidFill>
                  <a:srgbClr val="417F74"/>
                </a:solidFill>
                <a:latin typeface="Cormorant Unicase SemiBold" pitchFamily="2" charset="0"/>
                <a:ea typeface="Cormorant Unicase SemiBold" pitchFamily="2" charset="0"/>
              </a:rPr>
              <a:t>travel</a:t>
            </a:r>
          </a:p>
        </p:txBody>
      </p:sp>
      <p:grpSp>
        <p:nvGrpSpPr>
          <p:cNvPr id="15" name="GROUP: Thumbnail Imgs">
            <a:extLst>
              <a:ext uri="{FF2B5EF4-FFF2-40B4-BE49-F238E27FC236}">
                <a16:creationId xmlns:a16="http://schemas.microsoft.com/office/drawing/2014/main" id="{7FA03289-5661-9150-1FEC-E53E30D4E0D8}"/>
              </a:ext>
            </a:extLst>
          </p:cNvPr>
          <p:cNvGrpSpPr/>
          <p:nvPr/>
        </p:nvGrpSpPr>
        <p:grpSpPr>
          <a:xfrm>
            <a:off x="1031712" y="6477000"/>
            <a:ext cx="4794576" cy="972000"/>
            <a:chOff x="1282824" y="6667500"/>
            <a:chExt cx="4794576" cy="972000"/>
          </a:xfrm>
        </p:grpSpPr>
        <p:pic>
          <p:nvPicPr>
            <p:cNvPr id="17" name="PIC 4 TN" descr="A person holding a mug&#10;&#10;Description automatically generated">
              <a:extLst>
                <a:ext uri="{FF2B5EF4-FFF2-40B4-BE49-F238E27FC236}">
                  <a16:creationId xmlns:a16="http://schemas.microsoft.com/office/drawing/2014/main" id="{B616AD88-BC57-05E2-B46B-826159A7FF49}"/>
                </a:ext>
              </a:extLst>
            </p:cNvPr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6667500"/>
              <a:ext cx="972000" cy="972000"/>
            </a:xfrm>
            <a:prstGeom prst="rect">
              <a:avLst/>
            </a:prstGeom>
          </p:spPr>
        </p:pic>
        <p:pic>
          <p:nvPicPr>
            <p:cNvPr id="18" name="PIC 3 TN" descr="A black cup with yellow writing on it&#10;&#10;Description automatically generated">
              <a:extLst>
                <a:ext uri="{FF2B5EF4-FFF2-40B4-BE49-F238E27FC236}">
                  <a16:creationId xmlns:a16="http://schemas.microsoft.com/office/drawing/2014/main" id="{761755EE-F2C7-619F-2DFB-787712CA89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1208" y="6667500"/>
              <a:ext cx="972000" cy="972000"/>
            </a:xfrm>
            <a:prstGeom prst="rect">
              <a:avLst/>
            </a:prstGeom>
          </p:spPr>
        </p:pic>
        <p:pic>
          <p:nvPicPr>
            <p:cNvPr id="19" name="PIC 2 TN" descr="A hand holding a silver cup&#10;&#10;Description automatically generated">
              <a:extLst>
                <a:ext uri="{FF2B5EF4-FFF2-40B4-BE49-F238E27FC236}">
                  <a16:creationId xmlns:a16="http://schemas.microsoft.com/office/drawing/2014/main" id="{623E2F0B-0C6E-DAAE-2D1B-47F04214B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7016" y="6667500"/>
              <a:ext cx="972000" cy="972000"/>
            </a:xfrm>
            <a:prstGeom prst="rect">
              <a:avLst/>
            </a:prstGeom>
          </p:spPr>
        </p:pic>
        <p:pic>
          <p:nvPicPr>
            <p:cNvPr id="20" name="PIC 1 TN" descr="A hand holding a green plastic container&#10;&#10;Description automatically generated">
              <a:extLst>
                <a:ext uri="{FF2B5EF4-FFF2-40B4-BE49-F238E27FC236}">
                  <a16:creationId xmlns:a16="http://schemas.microsoft.com/office/drawing/2014/main" id="{4B4FFACA-1750-EB1A-A8C7-FD24D3064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824" y="6667500"/>
              <a:ext cx="972000" cy="972000"/>
            </a:xfrm>
            <a:prstGeom prst="rect">
              <a:avLst/>
            </a:prstGeom>
          </p:spPr>
        </p:pic>
      </p:grpSp>
      <p:sp>
        <p:nvSpPr>
          <p:cNvPr id="13" name="SHAPE: Black SQ Outline"/>
          <p:cNvSpPr/>
          <p:nvPr/>
        </p:nvSpPr>
        <p:spPr>
          <a:xfrm>
            <a:off x="3531361" y="6426000"/>
            <a:ext cx="1053854" cy="1053854"/>
          </a:xfrm>
          <a:custGeom>
            <a:avLst/>
            <a:gdLst/>
            <a:ahLst/>
            <a:cxnLst/>
            <a:rect l="l" t="t" r="r" b="b"/>
            <a:pathLst>
              <a:path w="1473835" h="1473835">
                <a:moveTo>
                  <a:pt x="16891" y="0"/>
                </a:moveTo>
                <a:lnTo>
                  <a:pt x="1456944" y="0"/>
                </a:lnTo>
                <a:cubicBezTo>
                  <a:pt x="1466342" y="0"/>
                  <a:pt x="1473835" y="7620"/>
                  <a:pt x="1473835" y="16891"/>
                </a:cubicBezTo>
                <a:lnTo>
                  <a:pt x="1473835" y="1456944"/>
                </a:lnTo>
                <a:cubicBezTo>
                  <a:pt x="1473835" y="1466342"/>
                  <a:pt x="1466215" y="1473835"/>
                  <a:pt x="1456944" y="1473835"/>
                </a:cubicBezTo>
                <a:lnTo>
                  <a:pt x="16891" y="1473835"/>
                </a:lnTo>
                <a:cubicBezTo>
                  <a:pt x="7493" y="1473835"/>
                  <a:pt x="0" y="1466215"/>
                  <a:pt x="0" y="1456944"/>
                </a:cubicBezTo>
                <a:lnTo>
                  <a:pt x="0" y="16891"/>
                </a:lnTo>
                <a:cubicBezTo>
                  <a:pt x="0" y="7620"/>
                  <a:pt x="7620" y="0"/>
                  <a:pt x="16891" y="0"/>
                </a:cubicBezTo>
                <a:moveTo>
                  <a:pt x="16891" y="33909"/>
                </a:moveTo>
                <a:lnTo>
                  <a:pt x="16891" y="16891"/>
                </a:lnTo>
                <a:lnTo>
                  <a:pt x="33909" y="16891"/>
                </a:lnTo>
                <a:lnTo>
                  <a:pt x="33909" y="1456944"/>
                </a:lnTo>
                <a:lnTo>
                  <a:pt x="16891" y="1456944"/>
                </a:lnTo>
                <a:lnTo>
                  <a:pt x="16891" y="1440053"/>
                </a:lnTo>
                <a:lnTo>
                  <a:pt x="1456944" y="1440053"/>
                </a:lnTo>
                <a:lnTo>
                  <a:pt x="1456944" y="1456944"/>
                </a:lnTo>
                <a:lnTo>
                  <a:pt x="1440053" y="1456944"/>
                </a:lnTo>
                <a:lnTo>
                  <a:pt x="1440053" y="16891"/>
                </a:lnTo>
                <a:lnTo>
                  <a:pt x="1456944" y="16891"/>
                </a:lnTo>
                <a:lnTo>
                  <a:pt x="1456944" y="33909"/>
                </a:lnTo>
                <a:lnTo>
                  <a:pt x="16891" y="33909"/>
                </a:lnTo>
              </a:path>
            </a:pathLst>
          </a:custGeom>
          <a:solidFill>
            <a:srgbClr val="3B3838"/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21" name="SHAPE: Web Address BG">
            <a:extLst>
              <a:ext uri="{FF2B5EF4-FFF2-40B4-BE49-F238E27FC236}">
                <a16:creationId xmlns:a16="http://schemas.microsoft.com/office/drawing/2014/main" id="{E361F4F1-5C0F-26AB-0B4B-4A58BD0BD30A}"/>
              </a:ext>
            </a:extLst>
          </p:cNvPr>
          <p:cNvSpPr/>
          <p:nvPr/>
        </p:nvSpPr>
        <p:spPr>
          <a:xfrm>
            <a:off x="-3658" y="5063905"/>
            <a:ext cx="6865315" cy="596241"/>
          </a:xfrm>
          <a:custGeom>
            <a:avLst/>
            <a:gdLst/>
            <a:ahLst/>
            <a:cxnLst/>
            <a:rect l="l" t="t" r="r" b="b"/>
            <a:pathLst>
              <a:path w="2712223" h="235552">
                <a:moveTo>
                  <a:pt x="0" y="0"/>
                </a:moveTo>
                <a:lnTo>
                  <a:pt x="2712223" y="0"/>
                </a:lnTo>
                <a:lnTo>
                  <a:pt x="2712223" y="235552"/>
                </a:lnTo>
                <a:lnTo>
                  <a:pt x="0" y="235552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65000"/>
            </a:srgbClr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22" name="TXT: Web Address">
            <a:extLst>
              <a:ext uri="{FF2B5EF4-FFF2-40B4-BE49-F238E27FC236}">
                <a16:creationId xmlns:a16="http://schemas.microsoft.com/office/drawing/2014/main" id="{2D477AA0-BE36-3375-2E6F-A6C8F0F01997}"/>
              </a:ext>
            </a:extLst>
          </p:cNvPr>
          <p:cNvSpPr txBox="1"/>
          <p:nvPr/>
        </p:nvSpPr>
        <p:spPr>
          <a:xfrm>
            <a:off x="1629000" y="5258013"/>
            <a:ext cx="3600000" cy="2829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3"/>
              </a:lnSpc>
            </a:pPr>
            <a:r>
              <a:rPr lang="en-US" sz="2200" spc="370" dirty="0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latin typeface="League Spartan" pitchFamily="2" charset="0"/>
                <a:ea typeface="Cormorant Unicase SemiBold" pitchFamily="2" charset="0"/>
              </a:rPr>
              <a:t>WWW.WEBSITE.COM</a:t>
            </a:r>
          </a:p>
        </p:txBody>
      </p:sp>
      <p:sp>
        <p:nvSpPr>
          <p:cNvPr id="23" name="SHAPE: Shop Today BG">
            <a:extLst>
              <a:ext uri="{FF2B5EF4-FFF2-40B4-BE49-F238E27FC236}">
                <a16:creationId xmlns:a16="http://schemas.microsoft.com/office/drawing/2014/main" id="{D28763E7-C012-5E68-FD0B-7489BF481461}"/>
              </a:ext>
            </a:extLst>
          </p:cNvPr>
          <p:cNvSpPr/>
          <p:nvPr/>
        </p:nvSpPr>
        <p:spPr>
          <a:xfrm>
            <a:off x="4134300" y="653233"/>
            <a:ext cx="2376000" cy="648000"/>
          </a:xfrm>
          <a:custGeom>
            <a:avLst/>
            <a:gdLst/>
            <a:ahLst/>
            <a:cxnLst/>
            <a:rect l="l" t="t" r="r" b="b"/>
            <a:pathLst>
              <a:path w="2474146" h="745464">
                <a:moveTo>
                  <a:pt x="0" y="372568"/>
                </a:moveTo>
                <a:cubicBezTo>
                  <a:pt x="0" y="166809"/>
                  <a:pt x="150861" y="0"/>
                  <a:pt x="336927" y="0"/>
                </a:cubicBezTo>
                <a:lnTo>
                  <a:pt x="2137219" y="0"/>
                </a:lnTo>
                <a:cubicBezTo>
                  <a:pt x="2323285" y="0"/>
                  <a:pt x="2474146" y="166809"/>
                  <a:pt x="2474146" y="372732"/>
                </a:cubicBezTo>
                <a:cubicBezTo>
                  <a:pt x="2474146" y="578655"/>
                  <a:pt x="2323285" y="745464"/>
                  <a:pt x="2137219" y="745464"/>
                </a:cubicBezTo>
                <a:lnTo>
                  <a:pt x="336927" y="745464"/>
                </a:lnTo>
                <a:cubicBezTo>
                  <a:pt x="150861" y="745300"/>
                  <a:pt x="0" y="578490"/>
                  <a:pt x="0" y="372568"/>
                </a:cubicBezTo>
              </a:path>
            </a:pathLst>
          </a:custGeom>
          <a:solidFill>
            <a:srgbClr val="FFFFFF">
              <a:alpha val="74902"/>
            </a:srgb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/>
          <a:lstStyle/>
          <a:p>
            <a:endParaRPr lang="en-IN" sz="1037"/>
          </a:p>
        </p:txBody>
      </p:sp>
      <p:sp>
        <p:nvSpPr>
          <p:cNvPr id="24" name="TXT: Shop Today">
            <a:extLst>
              <a:ext uri="{FF2B5EF4-FFF2-40B4-BE49-F238E27FC236}">
                <a16:creationId xmlns:a16="http://schemas.microsoft.com/office/drawing/2014/main" id="{4D6010CB-AF70-DCA0-DC3F-BA3F4FE08FAA}"/>
              </a:ext>
            </a:extLst>
          </p:cNvPr>
          <p:cNvSpPr txBox="1"/>
          <p:nvPr/>
        </p:nvSpPr>
        <p:spPr>
          <a:xfrm>
            <a:off x="4260300" y="838200"/>
            <a:ext cx="2124000" cy="396000"/>
          </a:xfrm>
          <a:prstGeom prst="rect">
            <a:avLst/>
          </a:prstGeom>
        </p:spPr>
        <p:txBody>
          <a:bodyPr lIns="48432" tIns="48432" rIns="48432" bIns="48432" rtlCol="0" anchor="b"/>
          <a:lstStyle/>
          <a:p>
            <a:pPr algn="ctr">
              <a:lnSpc>
                <a:spcPts val="2765"/>
              </a:lnSpc>
            </a:pPr>
            <a:r>
              <a:rPr lang="en-US" sz="2600" spc="200" dirty="0">
                <a:latin typeface="Oswald" pitchFamily="2" charset="0"/>
              </a:rPr>
              <a:t>SHOP TODAY</a:t>
            </a:r>
          </a:p>
        </p:txBody>
      </p:sp>
      <p:grpSp>
        <p:nvGrpSpPr>
          <p:cNvPr id="25" name="GROUP: Up Arrows">
            <a:extLst>
              <a:ext uri="{FF2B5EF4-FFF2-40B4-BE49-F238E27FC236}">
                <a16:creationId xmlns:a16="http://schemas.microsoft.com/office/drawing/2014/main" id="{C60BA3D2-8996-CD96-983A-04312B5FD088}"/>
              </a:ext>
            </a:extLst>
          </p:cNvPr>
          <p:cNvGrpSpPr/>
          <p:nvPr/>
        </p:nvGrpSpPr>
        <p:grpSpPr>
          <a:xfrm>
            <a:off x="823169" y="1577820"/>
            <a:ext cx="195333" cy="880747"/>
            <a:chOff x="1143290" y="2191417"/>
            <a:chExt cx="271296" cy="1223260"/>
          </a:xfrm>
        </p:grpSpPr>
        <p:sp>
          <p:nvSpPr>
            <p:cNvPr id="26" name="SHAPE: Arrow 4">
              <a:extLst>
                <a:ext uri="{FF2B5EF4-FFF2-40B4-BE49-F238E27FC236}">
                  <a16:creationId xmlns:a16="http://schemas.microsoft.com/office/drawing/2014/main" id="{8A634BB1-2DB0-263D-8DE7-BC807101D297}"/>
                </a:ext>
              </a:extLst>
            </p:cNvPr>
            <p:cNvSpPr/>
            <p:nvPr/>
          </p:nvSpPr>
          <p:spPr>
            <a:xfrm>
              <a:off x="1143290" y="3154354"/>
              <a:ext cx="271296" cy="260323"/>
            </a:xfrm>
            <a:custGeom>
              <a:avLst/>
              <a:gdLst/>
              <a:ahLst/>
              <a:cxnLst/>
              <a:rect l="l" t="t" r="r" b="b"/>
              <a:pathLst>
                <a:path w="273177" h="262128">
                  <a:moveTo>
                    <a:pt x="210693" y="123698"/>
                  </a:moveTo>
                  <a:lnTo>
                    <a:pt x="270637" y="238887"/>
                  </a:lnTo>
                  <a:cubicBezTo>
                    <a:pt x="273177" y="243840"/>
                    <a:pt x="273050" y="249682"/>
                    <a:pt x="270129" y="254381"/>
                  </a:cubicBezTo>
                  <a:cubicBezTo>
                    <a:pt x="267208" y="259080"/>
                    <a:pt x="262128" y="262001"/>
                    <a:pt x="256540" y="262001"/>
                  </a:cubicBezTo>
                  <a:lnTo>
                    <a:pt x="136652" y="262001"/>
                  </a:lnTo>
                  <a:lnTo>
                    <a:pt x="136652" y="246253"/>
                  </a:lnTo>
                  <a:lnTo>
                    <a:pt x="136652" y="262128"/>
                  </a:lnTo>
                  <a:lnTo>
                    <a:pt x="16637" y="262128"/>
                  </a:lnTo>
                  <a:cubicBezTo>
                    <a:pt x="11049" y="262128"/>
                    <a:pt x="5969" y="259207"/>
                    <a:pt x="3048" y="254508"/>
                  </a:cubicBezTo>
                  <a:cubicBezTo>
                    <a:pt x="127" y="249809"/>
                    <a:pt x="0" y="243840"/>
                    <a:pt x="2540" y="239014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lnTo>
                    <a:pt x="210693" y="123698"/>
                  </a:lnTo>
                  <a:moveTo>
                    <a:pt x="182626" y="138303"/>
                  </a:moveTo>
                  <a:lnTo>
                    <a:pt x="196723" y="130937"/>
                  </a:lnTo>
                  <a:lnTo>
                    <a:pt x="182626" y="138303"/>
                  </a:lnTo>
                  <a:lnTo>
                    <a:pt x="122555" y="23114"/>
                  </a:ln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492"/>
                  </a:lnTo>
                  <a:lnTo>
                    <a:pt x="16764" y="246126"/>
                  </a:lnTo>
                  <a:lnTo>
                    <a:pt x="16764" y="230378"/>
                  </a:lnTo>
                  <a:lnTo>
                    <a:pt x="136652" y="230378"/>
                  </a:lnTo>
                  <a:lnTo>
                    <a:pt x="256667" y="230378"/>
                  </a:lnTo>
                  <a:lnTo>
                    <a:pt x="256667" y="246253"/>
                  </a:lnTo>
                  <a:lnTo>
                    <a:pt x="242570" y="253619"/>
                  </a:lnTo>
                  <a:lnTo>
                    <a:pt x="182626" y="138430"/>
                  </a:lnTo>
                  <a:lnTo>
                    <a:pt x="182626" y="138303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27" name="SHAPE: Arrow 3">
              <a:extLst>
                <a:ext uri="{FF2B5EF4-FFF2-40B4-BE49-F238E27FC236}">
                  <a16:creationId xmlns:a16="http://schemas.microsoft.com/office/drawing/2014/main" id="{7E02BEF5-C489-2B2F-0EDA-05D780EA5D4B}"/>
                </a:ext>
              </a:extLst>
            </p:cNvPr>
            <p:cNvSpPr/>
            <p:nvPr/>
          </p:nvSpPr>
          <p:spPr>
            <a:xfrm>
              <a:off x="1143290" y="2830494"/>
              <a:ext cx="271170" cy="260322"/>
            </a:xfrm>
            <a:custGeom>
              <a:avLst/>
              <a:gdLst/>
              <a:ahLst/>
              <a:cxnLst/>
              <a:rect l="l" t="t" r="r" b="b"/>
              <a:pathLst>
                <a:path w="273050" h="262128">
                  <a:moveTo>
                    <a:pt x="150622" y="8509"/>
                  </a:moveTo>
                  <a:lnTo>
                    <a:pt x="210566" y="123698"/>
                  </a:lnTo>
                  <a:lnTo>
                    <a:pt x="270510" y="238887"/>
                  </a:lnTo>
                  <a:cubicBezTo>
                    <a:pt x="273050" y="243840"/>
                    <a:pt x="272923" y="249682"/>
                    <a:pt x="270002" y="254381"/>
                  </a:cubicBezTo>
                  <a:cubicBezTo>
                    <a:pt x="267081" y="259080"/>
                    <a:pt x="262001" y="262001"/>
                    <a:pt x="256413" y="262001"/>
                  </a:cubicBezTo>
                  <a:lnTo>
                    <a:pt x="136652" y="262001"/>
                  </a:lnTo>
                  <a:lnTo>
                    <a:pt x="136652" y="246253"/>
                  </a:lnTo>
                  <a:lnTo>
                    <a:pt x="136652" y="262128"/>
                  </a:lnTo>
                  <a:lnTo>
                    <a:pt x="16637" y="262128"/>
                  </a:lnTo>
                  <a:cubicBezTo>
                    <a:pt x="11049" y="262128"/>
                    <a:pt x="5969" y="259207"/>
                    <a:pt x="3048" y="254508"/>
                  </a:cubicBezTo>
                  <a:cubicBezTo>
                    <a:pt x="127" y="249809"/>
                    <a:pt x="0" y="243840"/>
                    <a:pt x="2540" y="239014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492"/>
                  </a:lnTo>
                  <a:lnTo>
                    <a:pt x="16764" y="246126"/>
                  </a:lnTo>
                  <a:lnTo>
                    <a:pt x="16764" y="230378"/>
                  </a:lnTo>
                  <a:lnTo>
                    <a:pt x="136652" y="230378"/>
                  </a:lnTo>
                  <a:lnTo>
                    <a:pt x="256667" y="230378"/>
                  </a:lnTo>
                  <a:lnTo>
                    <a:pt x="256667" y="246253"/>
                  </a:lnTo>
                  <a:lnTo>
                    <a:pt x="242570" y="253619"/>
                  </a:lnTo>
                  <a:lnTo>
                    <a:pt x="182626" y="138430"/>
                  </a:lnTo>
                  <a:lnTo>
                    <a:pt x="196723" y="131064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28" name="SHAPE: Arrow 2">
              <a:extLst>
                <a:ext uri="{FF2B5EF4-FFF2-40B4-BE49-F238E27FC236}">
                  <a16:creationId xmlns:a16="http://schemas.microsoft.com/office/drawing/2014/main" id="{F55C2DF2-32B6-0AA5-5FBD-A3B38697B88E}"/>
                </a:ext>
              </a:extLst>
            </p:cNvPr>
            <p:cNvSpPr/>
            <p:nvPr/>
          </p:nvSpPr>
          <p:spPr>
            <a:xfrm>
              <a:off x="1143290" y="2515277"/>
              <a:ext cx="271170" cy="260070"/>
            </a:xfrm>
            <a:custGeom>
              <a:avLst/>
              <a:gdLst/>
              <a:ahLst/>
              <a:cxnLst/>
              <a:rect l="l" t="t" r="r" b="b"/>
              <a:pathLst>
                <a:path w="273050" h="261874">
                  <a:moveTo>
                    <a:pt x="150622" y="8509"/>
                  </a:moveTo>
                  <a:lnTo>
                    <a:pt x="210566" y="123698"/>
                  </a:lnTo>
                  <a:lnTo>
                    <a:pt x="196469" y="131064"/>
                  </a:lnTo>
                  <a:lnTo>
                    <a:pt x="210566" y="123698"/>
                  </a:lnTo>
                  <a:lnTo>
                    <a:pt x="270510" y="238633"/>
                  </a:lnTo>
                  <a:cubicBezTo>
                    <a:pt x="273050" y="243586"/>
                    <a:pt x="272923" y="249428"/>
                    <a:pt x="270002" y="254127"/>
                  </a:cubicBezTo>
                  <a:cubicBezTo>
                    <a:pt x="267081" y="258826"/>
                    <a:pt x="262001" y="261747"/>
                    <a:pt x="256413" y="261747"/>
                  </a:cubicBezTo>
                  <a:lnTo>
                    <a:pt x="136652" y="261747"/>
                  </a:lnTo>
                  <a:lnTo>
                    <a:pt x="136652" y="245999"/>
                  </a:lnTo>
                  <a:lnTo>
                    <a:pt x="136652" y="261874"/>
                  </a:lnTo>
                  <a:lnTo>
                    <a:pt x="16637" y="261874"/>
                  </a:lnTo>
                  <a:cubicBezTo>
                    <a:pt x="11049" y="261874"/>
                    <a:pt x="5969" y="258953"/>
                    <a:pt x="3048" y="254254"/>
                  </a:cubicBezTo>
                  <a:cubicBezTo>
                    <a:pt x="127" y="249555"/>
                    <a:pt x="0" y="243586"/>
                    <a:pt x="2540" y="238760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238"/>
                  </a:lnTo>
                  <a:lnTo>
                    <a:pt x="16764" y="245872"/>
                  </a:lnTo>
                  <a:lnTo>
                    <a:pt x="16764" y="230124"/>
                  </a:lnTo>
                  <a:lnTo>
                    <a:pt x="136652" y="230124"/>
                  </a:lnTo>
                  <a:lnTo>
                    <a:pt x="256667" y="230124"/>
                  </a:lnTo>
                  <a:lnTo>
                    <a:pt x="256667" y="245999"/>
                  </a:lnTo>
                  <a:lnTo>
                    <a:pt x="242570" y="253365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29" name="SHAPE: Arrow 1">
              <a:extLst>
                <a:ext uri="{FF2B5EF4-FFF2-40B4-BE49-F238E27FC236}">
                  <a16:creationId xmlns:a16="http://schemas.microsoft.com/office/drawing/2014/main" id="{222DE316-78DA-7BDF-964E-54AF7C3E96CD}"/>
                </a:ext>
              </a:extLst>
            </p:cNvPr>
            <p:cNvSpPr/>
            <p:nvPr/>
          </p:nvSpPr>
          <p:spPr>
            <a:xfrm>
              <a:off x="1143290" y="2191417"/>
              <a:ext cx="271170" cy="260071"/>
            </a:xfrm>
            <a:custGeom>
              <a:avLst/>
              <a:gdLst/>
              <a:ahLst/>
              <a:cxnLst/>
              <a:rect l="l" t="t" r="r" b="b"/>
              <a:pathLst>
                <a:path w="273050" h="261874">
                  <a:moveTo>
                    <a:pt x="150622" y="8509"/>
                  </a:moveTo>
                  <a:lnTo>
                    <a:pt x="210566" y="123698"/>
                  </a:lnTo>
                  <a:lnTo>
                    <a:pt x="196469" y="131064"/>
                  </a:lnTo>
                  <a:lnTo>
                    <a:pt x="210566" y="123698"/>
                  </a:lnTo>
                  <a:lnTo>
                    <a:pt x="270510" y="238633"/>
                  </a:lnTo>
                  <a:cubicBezTo>
                    <a:pt x="273050" y="243586"/>
                    <a:pt x="272923" y="249428"/>
                    <a:pt x="270002" y="254127"/>
                  </a:cubicBezTo>
                  <a:cubicBezTo>
                    <a:pt x="267081" y="258826"/>
                    <a:pt x="262001" y="261747"/>
                    <a:pt x="256413" y="261747"/>
                  </a:cubicBezTo>
                  <a:lnTo>
                    <a:pt x="136652" y="261747"/>
                  </a:lnTo>
                  <a:lnTo>
                    <a:pt x="136652" y="245999"/>
                  </a:lnTo>
                  <a:lnTo>
                    <a:pt x="136652" y="261874"/>
                  </a:lnTo>
                  <a:lnTo>
                    <a:pt x="16637" y="261874"/>
                  </a:lnTo>
                  <a:cubicBezTo>
                    <a:pt x="11049" y="261874"/>
                    <a:pt x="5969" y="258953"/>
                    <a:pt x="3048" y="254254"/>
                  </a:cubicBezTo>
                  <a:cubicBezTo>
                    <a:pt x="127" y="249555"/>
                    <a:pt x="0" y="243586"/>
                    <a:pt x="2540" y="238760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238"/>
                  </a:lnTo>
                  <a:lnTo>
                    <a:pt x="16764" y="245872"/>
                  </a:lnTo>
                  <a:lnTo>
                    <a:pt x="16764" y="230124"/>
                  </a:lnTo>
                  <a:lnTo>
                    <a:pt x="136652" y="230124"/>
                  </a:lnTo>
                  <a:lnTo>
                    <a:pt x="256667" y="230124"/>
                  </a:lnTo>
                  <a:lnTo>
                    <a:pt x="256667" y="245999"/>
                  </a:lnTo>
                  <a:lnTo>
                    <a:pt x="242570" y="253365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</p:grpSp>
      <p:grpSp>
        <p:nvGrpSpPr>
          <p:cNvPr id="30" name="GROUP: 15% Off">
            <a:extLst>
              <a:ext uri="{FF2B5EF4-FFF2-40B4-BE49-F238E27FC236}">
                <a16:creationId xmlns:a16="http://schemas.microsoft.com/office/drawing/2014/main" id="{F6B4A0FE-74D5-D2D8-3081-100CA13F0EBF}"/>
              </a:ext>
            </a:extLst>
          </p:cNvPr>
          <p:cNvGrpSpPr/>
          <p:nvPr/>
        </p:nvGrpSpPr>
        <p:grpSpPr>
          <a:xfrm>
            <a:off x="384240" y="408815"/>
            <a:ext cx="1132587" cy="1029609"/>
            <a:chOff x="533667" y="567799"/>
            <a:chExt cx="1573038" cy="1430012"/>
          </a:xfrm>
        </p:grpSpPr>
        <p:sp>
          <p:nvSpPr>
            <p:cNvPr id="31" name="SHAPE: 15% Off BG">
              <a:extLst>
                <a:ext uri="{FF2B5EF4-FFF2-40B4-BE49-F238E27FC236}">
                  <a16:creationId xmlns:a16="http://schemas.microsoft.com/office/drawing/2014/main" id="{5276729D-F5A9-E51C-5943-186D973FA901}"/>
                </a:ext>
              </a:extLst>
            </p:cNvPr>
            <p:cNvSpPr/>
            <p:nvPr/>
          </p:nvSpPr>
          <p:spPr>
            <a:xfrm>
              <a:off x="533667" y="567799"/>
              <a:ext cx="1573038" cy="1430012"/>
            </a:xfrm>
            <a:custGeom>
              <a:avLst/>
              <a:gdLst/>
              <a:ahLst/>
              <a:cxnLst/>
              <a:rect l="l" t="t" r="r" b="b"/>
              <a:pathLst>
                <a:path w="1583944" h="1439926">
                  <a:moveTo>
                    <a:pt x="0" y="719963"/>
                  </a:moveTo>
                  <a:lnTo>
                    <a:pt x="46609" y="653161"/>
                  </a:lnTo>
                  <a:lnTo>
                    <a:pt x="15113" y="579501"/>
                  </a:lnTo>
                  <a:lnTo>
                    <a:pt x="75311" y="522351"/>
                  </a:lnTo>
                  <a:lnTo>
                    <a:pt x="60198" y="444373"/>
                  </a:lnTo>
                  <a:lnTo>
                    <a:pt x="131445" y="398907"/>
                  </a:lnTo>
                  <a:lnTo>
                    <a:pt x="133350" y="319786"/>
                  </a:lnTo>
                  <a:lnTo>
                    <a:pt x="212979" y="287909"/>
                  </a:lnTo>
                  <a:lnTo>
                    <a:pt x="231902" y="210693"/>
                  </a:lnTo>
                  <a:lnTo>
                    <a:pt x="316865" y="193548"/>
                  </a:lnTo>
                  <a:lnTo>
                    <a:pt x="351917" y="121158"/>
                  </a:lnTo>
                  <a:lnTo>
                    <a:pt x="438912" y="119380"/>
                  </a:lnTo>
                  <a:lnTo>
                    <a:pt x="488823" y="54610"/>
                  </a:lnTo>
                  <a:lnTo>
                    <a:pt x="574548" y="68326"/>
                  </a:lnTo>
                  <a:lnTo>
                    <a:pt x="637413" y="13716"/>
                  </a:lnTo>
                  <a:lnTo>
                    <a:pt x="718566" y="42291"/>
                  </a:lnTo>
                  <a:lnTo>
                    <a:pt x="791972" y="0"/>
                  </a:lnTo>
                  <a:lnTo>
                    <a:pt x="865378" y="42418"/>
                  </a:lnTo>
                  <a:lnTo>
                    <a:pt x="946531" y="13843"/>
                  </a:lnTo>
                  <a:lnTo>
                    <a:pt x="1009396" y="68453"/>
                  </a:lnTo>
                  <a:lnTo>
                    <a:pt x="1095121" y="54737"/>
                  </a:lnTo>
                  <a:lnTo>
                    <a:pt x="1145032" y="119507"/>
                  </a:lnTo>
                  <a:lnTo>
                    <a:pt x="1232027" y="121285"/>
                  </a:lnTo>
                  <a:lnTo>
                    <a:pt x="1267079" y="193675"/>
                  </a:lnTo>
                  <a:lnTo>
                    <a:pt x="1352042" y="210820"/>
                  </a:lnTo>
                  <a:lnTo>
                    <a:pt x="1370965" y="288036"/>
                  </a:lnTo>
                  <a:lnTo>
                    <a:pt x="1450594" y="319913"/>
                  </a:lnTo>
                  <a:lnTo>
                    <a:pt x="1452499" y="399034"/>
                  </a:lnTo>
                  <a:lnTo>
                    <a:pt x="1523746" y="444500"/>
                  </a:lnTo>
                  <a:lnTo>
                    <a:pt x="1508633" y="522351"/>
                  </a:lnTo>
                  <a:lnTo>
                    <a:pt x="1568704" y="579501"/>
                  </a:lnTo>
                  <a:lnTo>
                    <a:pt x="1537208" y="653288"/>
                  </a:lnTo>
                  <a:lnTo>
                    <a:pt x="1583944" y="719963"/>
                  </a:lnTo>
                  <a:lnTo>
                    <a:pt x="1537208" y="786638"/>
                  </a:lnTo>
                  <a:lnTo>
                    <a:pt x="1568704" y="860425"/>
                  </a:lnTo>
                  <a:lnTo>
                    <a:pt x="1508633" y="917575"/>
                  </a:lnTo>
                  <a:lnTo>
                    <a:pt x="1523746" y="995426"/>
                  </a:lnTo>
                  <a:lnTo>
                    <a:pt x="1452499" y="1040892"/>
                  </a:lnTo>
                  <a:lnTo>
                    <a:pt x="1450594" y="1120013"/>
                  </a:lnTo>
                  <a:lnTo>
                    <a:pt x="1370965" y="1151890"/>
                  </a:lnTo>
                  <a:lnTo>
                    <a:pt x="1352042" y="1229106"/>
                  </a:lnTo>
                  <a:lnTo>
                    <a:pt x="1267079" y="1246251"/>
                  </a:lnTo>
                  <a:lnTo>
                    <a:pt x="1232027" y="1318641"/>
                  </a:lnTo>
                  <a:lnTo>
                    <a:pt x="1145032" y="1320419"/>
                  </a:lnTo>
                  <a:lnTo>
                    <a:pt x="1095121" y="1385189"/>
                  </a:lnTo>
                  <a:lnTo>
                    <a:pt x="1009396" y="1371473"/>
                  </a:lnTo>
                  <a:lnTo>
                    <a:pt x="946531" y="1426083"/>
                  </a:lnTo>
                  <a:lnTo>
                    <a:pt x="865378" y="1397508"/>
                  </a:lnTo>
                  <a:lnTo>
                    <a:pt x="791972" y="1439926"/>
                  </a:lnTo>
                  <a:lnTo>
                    <a:pt x="718566" y="1397508"/>
                  </a:lnTo>
                  <a:lnTo>
                    <a:pt x="637413" y="1426083"/>
                  </a:lnTo>
                  <a:lnTo>
                    <a:pt x="574548" y="1371473"/>
                  </a:lnTo>
                  <a:lnTo>
                    <a:pt x="488823" y="1385189"/>
                  </a:lnTo>
                  <a:lnTo>
                    <a:pt x="438912" y="1320419"/>
                  </a:lnTo>
                  <a:lnTo>
                    <a:pt x="351917" y="1318641"/>
                  </a:lnTo>
                  <a:lnTo>
                    <a:pt x="316865" y="1246251"/>
                  </a:lnTo>
                  <a:lnTo>
                    <a:pt x="231902" y="1229106"/>
                  </a:lnTo>
                  <a:lnTo>
                    <a:pt x="212979" y="1151890"/>
                  </a:lnTo>
                  <a:lnTo>
                    <a:pt x="133350" y="1120013"/>
                  </a:lnTo>
                  <a:lnTo>
                    <a:pt x="131445" y="1040892"/>
                  </a:lnTo>
                  <a:lnTo>
                    <a:pt x="60198" y="995426"/>
                  </a:lnTo>
                  <a:lnTo>
                    <a:pt x="75311" y="917575"/>
                  </a:lnTo>
                  <a:lnTo>
                    <a:pt x="15240" y="860425"/>
                  </a:lnTo>
                  <a:lnTo>
                    <a:pt x="46736" y="786638"/>
                  </a:lnTo>
                  <a:lnTo>
                    <a:pt x="0" y="719963"/>
                  </a:lnTo>
                </a:path>
              </a:pathLst>
            </a:custGeom>
            <a:solidFill>
              <a:srgbClr val="F2F2F2">
                <a:alpha val="74902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/>
            <a:lstStyle/>
            <a:p>
              <a:endParaRPr lang="en-IN" sz="1037" dirty="0"/>
            </a:p>
          </p:txBody>
        </p:sp>
        <p:sp>
          <p:nvSpPr>
            <p:cNvPr id="32" name="TXT: 15% Off">
              <a:extLst>
                <a:ext uri="{FF2B5EF4-FFF2-40B4-BE49-F238E27FC236}">
                  <a16:creationId xmlns:a16="http://schemas.microsoft.com/office/drawing/2014/main" id="{BFC631C9-756B-05B9-6A53-712DDDD6E940}"/>
                </a:ext>
              </a:extLst>
            </p:cNvPr>
            <p:cNvSpPr txBox="1"/>
            <p:nvPr/>
          </p:nvSpPr>
          <p:spPr>
            <a:xfrm>
              <a:off x="852171" y="989270"/>
              <a:ext cx="936000" cy="8193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en-US" sz="2400" dirty="0">
                  <a:solidFill>
                    <a:srgbClr val="000000"/>
                  </a:solidFill>
                  <a:latin typeface="Oswald Medium" pitchFamily="2" charset="0"/>
                </a:rPr>
                <a:t>15%</a:t>
              </a:r>
            </a:p>
            <a:p>
              <a:pPr algn="ctr">
                <a:lnSpc>
                  <a:spcPts val="2300"/>
                </a:lnSpc>
              </a:pPr>
              <a:r>
                <a:rPr lang="en-US" sz="2400" dirty="0">
                  <a:solidFill>
                    <a:srgbClr val="000000"/>
                  </a:solidFill>
                  <a:latin typeface="Oswald Medium" pitchFamily="2" charset="0"/>
                </a:rPr>
                <a:t>OFF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 advTm="750">
        <p159:morph option="byObject"/>
      </p:transition>
    </mc:Choice>
    <mc:Fallback xmlns="">
      <p:transition spd="slow" advClick="0" advTm="75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 1" descr="A person holding a green container&#10;&#10;Description automatically generated">
            <a:extLst>
              <a:ext uri="{FF2B5EF4-FFF2-40B4-BE49-F238E27FC236}">
                <a16:creationId xmlns:a16="http://schemas.microsoft.com/office/drawing/2014/main" id="{AEF57F2C-069B-A10C-6EE2-76C6B0EAA7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5654213"/>
          </a:xfrm>
          <a:prstGeom prst="rect">
            <a:avLst/>
          </a:prstGeom>
        </p:spPr>
      </p:pic>
      <p:pic>
        <p:nvPicPr>
          <p:cNvPr id="4" name="PIC 4" descr="A person holding a mug&#10;&#10;Description automatically generated">
            <a:extLst>
              <a:ext uri="{FF2B5EF4-FFF2-40B4-BE49-F238E27FC236}">
                <a16:creationId xmlns:a16="http://schemas.microsoft.com/office/drawing/2014/main" id="{D8EEC77C-364E-A821-5814-112E370CB7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5654213"/>
          </a:xfrm>
          <a:prstGeom prst="rect">
            <a:avLst/>
          </a:prstGeom>
        </p:spPr>
      </p:pic>
      <p:pic>
        <p:nvPicPr>
          <p:cNvPr id="18" name="PIC 3 Vanish" descr="A blue cup with a lid&#10;&#10;Description automatically generated">
            <a:extLst>
              <a:ext uri="{FF2B5EF4-FFF2-40B4-BE49-F238E27FC236}">
                <a16:creationId xmlns:a16="http://schemas.microsoft.com/office/drawing/2014/main" id="{A99138CB-C5D8-1D0F-DB22-203D9178E5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3960688"/>
            <a:ext cx="1296000" cy="1068512"/>
          </a:xfrm>
          <a:prstGeom prst="rect">
            <a:avLst/>
          </a:prstGeom>
        </p:spPr>
      </p:pic>
      <p:sp>
        <p:nvSpPr>
          <p:cNvPr id="2" name="SHAPE: Bottom Rect BG">
            <a:extLst>
              <a:ext uri="{FF2B5EF4-FFF2-40B4-BE49-F238E27FC236}">
                <a16:creationId xmlns:a16="http://schemas.microsoft.com/office/drawing/2014/main" id="{D426EDB0-EF9F-3781-179B-71C47F64796F}"/>
              </a:ext>
            </a:extLst>
          </p:cNvPr>
          <p:cNvSpPr/>
          <p:nvPr/>
        </p:nvSpPr>
        <p:spPr>
          <a:xfrm rot="5400000">
            <a:off x="166871" y="5494215"/>
            <a:ext cx="6531855" cy="6863720"/>
          </a:xfrm>
          <a:custGeom>
            <a:avLst/>
            <a:gdLst/>
            <a:ahLst/>
            <a:cxnLst/>
            <a:rect l="l" t="t" r="r" b="b"/>
            <a:pathLst>
              <a:path w="6470678" h="9599041">
                <a:moveTo>
                  <a:pt x="0" y="0"/>
                </a:moveTo>
                <a:lnTo>
                  <a:pt x="6470678" y="0"/>
                </a:lnTo>
                <a:lnTo>
                  <a:pt x="6470678" y="9599041"/>
                </a:lnTo>
                <a:lnTo>
                  <a:pt x="0" y="9599041"/>
                </a:lnTo>
                <a:lnTo>
                  <a:pt x="0" y="0"/>
                </a:lnTo>
              </a:path>
            </a:pathLst>
          </a:custGeom>
          <a:solidFill>
            <a:srgbClr val="F2F2F2"/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3" name="TXT: Travel mugs are...">
            <a:extLst>
              <a:ext uri="{FF2B5EF4-FFF2-40B4-BE49-F238E27FC236}">
                <a16:creationId xmlns:a16="http://schemas.microsoft.com/office/drawing/2014/main" id="{8E9F9A6D-626B-504E-38CF-8ABE9450A55F}"/>
              </a:ext>
            </a:extLst>
          </p:cNvPr>
          <p:cNvSpPr txBox="1"/>
          <p:nvPr/>
        </p:nvSpPr>
        <p:spPr>
          <a:xfrm>
            <a:off x="1104900" y="9982200"/>
            <a:ext cx="46482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2700" dirty="0">
                <a:latin typeface="League Spartan" pitchFamily="2" charset="0"/>
                <a:cs typeface="Poppins" panose="00000500000000000000" pitchFamily="2" charset="0"/>
              </a:rPr>
              <a:t>Travel mugs are a must on long trips – makes sense to have the ones you love!</a:t>
            </a:r>
          </a:p>
        </p:txBody>
      </p:sp>
      <p:sp>
        <p:nvSpPr>
          <p:cNvPr id="5" name="LINE: Dashed">
            <a:extLst>
              <a:ext uri="{FF2B5EF4-FFF2-40B4-BE49-F238E27FC236}">
                <a16:creationId xmlns:a16="http://schemas.microsoft.com/office/drawing/2014/main" id="{CCADCE12-175F-2084-A55F-0678AE2F6C40}"/>
              </a:ext>
            </a:extLst>
          </p:cNvPr>
          <p:cNvSpPr/>
          <p:nvPr/>
        </p:nvSpPr>
        <p:spPr>
          <a:xfrm>
            <a:off x="3069000" y="9677400"/>
            <a:ext cx="432000" cy="72000"/>
          </a:xfrm>
          <a:custGeom>
            <a:avLst/>
            <a:gdLst>
              <a:gd name="connsiteX0" fmla="*/ 0 w 1447800"/>
              <a:gd name="connsiteY0" fmla="*/ 130670 h 257782"/>
              <a:gd name="connsiteX1" fmla="*/ 406400 w 1447800"/>
              <a:gd name="connsiteY1" fmla="*/ 3670 h 257782"/>
              <a:gd name="connsiteX2" fmla="*/ 965200 w 1447800"/>
              <a:gd name="connsiteY2" fmla="*/ 257670 h 257782"/>
              <a:gd name="connsiteX3" fmla="*/ 1447800 w 1447800"/>
              <a:gd name="connsiteY3" fmla="*/ 29070 h 25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257782">
                <a:moveTo>
                  <a:pt x="0" y="130670"/>
                </a:moveTo>
                <a:cubicBezTo>
                  <a:pt x="122766" y="56586"/>
                  <a:pt x="245533" y="-17497"/>
                  <a:pt x="406400" y="3670"/>
                </a:cubicBezTo>
                <a:cubicBezTo>
                  <a:pt x="567267" y="24837"/>
                  <a:pt x="791633" y="253437"/>
                  <a:pt x="965200" y="257670"/>
                </a:cubicBezTo>
                <a:cubicBezTo>
                  <a:pt x="1138767" y="261903"/>
                  <a:pt x="1293283" y="145486"/>
                  <a:pt x="1447800" y="29070"/>
                </a:cubicBezTo>
              </a:path>
            </a:pathLst>
          </a:custGeom>
          <a:noFill/>
          <a:ln>
            <a:solidFill>
              <a:srgbClr val="417F74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rgbClr val="4D7FBB"/>
              </a:solidFill>
            </a:endParaRPr>
          </a:p>
        </p:txBody>
      </p:sp>
      <p:sp>
        <p:nvSpPr>
          <p:cNvPr id="6" name="TXT: Companion">
            <a:extLst>
              <a:ext uri="{FF2B5EF4-FFF2-40B4-BE49-F238E27FC236}">
                <a16:creationId xmlns:a16="http://schemas.microsoft.com/office/drawing/2014/main" id="{965F706C-5570-397F-7526-6C28831F90DA}"/>
              </a:ext>
            </a:extLst>
          </p:cNvPr>
          <p:cNvSpPr txBox="1"/>
          <p:nvPr/>
        </p:nvSpPr>
        <p:spPr>
          <a:xfrm>
            <a:off x="1594104" y="9008613"/>
            <a:ext cx="3669792" cy="5432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27"/>
              </a:lnSpc>
            </a:pPr>
            <a:r>
              <a:rPr lang="en-US" sz="5000" spc="100" dirty="0">
                <a:latin typeface="Cormorant Unicase SemiBold" pitchFamily="2" charset="0"/>
                <a:ea typeface="Cormorant Unicase SemiBold" pitchFamily="2" charset="0"/>
              </a:rPr>
              <a:t>companion</a:t>
            </a:r>
          </a:p>
        </p:txBody>
      </p:sp>
      <p:sp>
        <p:nvSpPr>
          <p:cNvPr id="7" name="TXT: Travel">
            <a:extLst>
              <a:ext uri="{FF2B5EF4-FFF2-40B4-BE49-F238E27FC236}">
                <a16:creationId xmlns:a16="http://schemas.microsoft.com/office/drawing/2014/main" id="{C783BB44-3852-5271-FCFE-72D1F28FADE7}"/>
              </a:ext>
            </a:extLst>
          </p:cNvPr>
          <p:cNvSpPr txBox="1"/>
          <p:nvPr/>
        </p:nvSpPr>
        <p:spPr>
          <a:xfrm>
            <a:off x="2252511" y="8458200"/>
            <a:ext cx="2352979" cy="620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5400" spc="100" dirty="0">
                <a:solidFill>
                  <a:srgbClr val="417F74"/>
                </a:solidFill>
                <a:latin typeface="Cormorant Unicase SemiBold" pitchFamily="2" charset="0"/>
                <a:ea typeface="Cormorant Unicase SemiBold" pitchFamily="2" charset="0"/>
              </a:rPr>
              <a:t>travel</a:t>
            </a:r>
          </a:p>
        </p:txBody>
      </p:sp>
      <p:grpSp>
        <p:nvGrpSpPr>
          <p:cNvPr id="8" name="GROUP: Thumbnail Imgs">
            <a:extLst>
              <a:ext uri="{FF2B5EF4-FFF2-40B4-BE49-F238E27FC236}">
                <a16:creationId xmlns:a16="http://schemas.microsoft.com/office/drawing/2014/main" id="{00DB9E30-5CD4-7A01-ED18-E35DCE77DBAE}"/>
              </a:ext>
            </a:extLst>
          </p:cNvPr>
          <p:cNvGrpSpPr/>
          <p:nvPr/>
        </p:nvGrpSpPr>
        <p:grpSpPr>
          <a:xfrm>
            <a:off x="1031712" y="6477000"/>
            <a:ext cx="4794576" cy="972000"/>
            <a:chOff x="1282824" y="6667500"/>
            <a:chExt cx="4794576" cy="972000"/>
          </a:xfrm>
        </p:grpSpPr>
        <p:pic>
          <p:nvPicPr>
            <p:cNvPr id="10" name="PIC 4 TN" descr="A person holding a mug&#10;&#10;Description automatically generated">
              <a:extLst>
                <a:ext uri="{FF2B5EF4-FFF2-40B4-BE49-F238E27FC236}">
                  <a16:creationId xmlns:a16="http://schemas.microsoft.com/office/drawing/2014/main" id="{6D23D23D-9FE2-5228-B28C-ED38C8FCEBD2}"/>
                </a:ext>
              </a:extLst>
            </p:cNvPr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6667500"/>
              <a:ext cx="972000" cy="972000"/>
            </a:xfrm>
            <a:prstGeom prst="rect">
              <a:avLst/>
            </a:prstGeom>
          </p:spPr>
        </p:pic>
        <p:pic>
          <p:nvPicPr>
            <p:cNvPr id="13" name="PIC 3 TN" descr="A black cup with yellow writing on it&#10;&#10;Description automatically generated">
              <a:extLst>
                <a:ext uri="{FF2B5EF4-FFF2-40B4-BE49-F238E27FC236}">
                  <a16:creationId xmlns:a16="http://schemas.microsoft.com/office/drawing/2014/main" id="{1272A43A-69FE-C268-D988-BFB28460D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1208" y="6667500"/>
              <a:ext cx="972000" cy="972000"/>
            </a:xfrm>
            <a:prstGeom prst="rect">
              <a:avLst/>
            </a:prstGeom>
          </p:spPr>
        </p:pic>
        <p:pic>
          <p:nvPicPr>
            <p:cNvPr id="14" name="PIC 2 TN" descr="A hand holding a silver cup&#10;&#10;Description automatically generated">
              <a:extLst>
                <a:ext uri="{FF2B5EF4-FFF2-40B4-BE49-F238E27FC236}">
                  <a16:creationId xmlns:a16="http://schemas.microsoft.com/office/drawing/2014/main" id="{3F28B4A2-DE15-F724-6A5C-C3271F88C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7016" y="6667500"/>
              <a:ext cx="972000" cy="972000"/>
            </a:xfrm>
            <a:prstGeom prst="rect">
              <a:avLst/>
            </a:prstGeom>
          </p:spPr>
        </p:pic>
        <p:pic>
          <p:nvPicPr>
            <p:cNvPr id="15" name="PIC 1 TN" descr="A hand holding a green plastic container&#10;&#10;Description automatically generated">
              <a:extLst>
                <a:ext uri="{FF2B5EF4-FFF2-40B4-BE49-F238E27FC236}">
                  <a16:creationId xmlns:a16="http://schemas.microsoft.com/office/drawing/2014/main" id="{71A46ED9-1DB9-D015-A1F0-8E58A43AA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824" y="6667500"/>
              <a:ext cx="972000" cy="972000"/>
            </a:xfrm>
            <a:prstGeom prst="rect">
              <a:avLst/>
            </a:prstGeom>
          </p:spPr>
        </p:pic>
      </p:grpSp>
      <p:sp>
        <p:nvSpPr>
          <p:cNvPr id="12" name="SHAPE: Black SQ Outline"/>
          <p:cNvSpPr/>
          <p:nvPr/>
        </p:nvSpPr>
        <p:spPr>
          <a:xfrm>
            <a:off x="4815361" y="6426000"/>
            <a:ext cx="1053854" cy="1053854"/>
          </a:xfrm>
          <a:custGeom>
            <a:avLst/>
            <a:gdLst/>
            <a:ahLst/>
            <a:cxnLst/>
            <a:rect l="l" t="t" r="r" b="b"/>
            <a:pathLst>
              <a:path w="1473835" h="1473835">
                <a:moveTo>
                  <a:pt x="16891" y="0"/>
                </a:moveTo>
                <a:lnTo>
                  <a:pt x="1456944" y="0"/>
                </a:lnTo>
                <a:cubicBezTo>
                  <a:pt x="1466342" y="0"/>
                  <a:pt x="1473835" y="7620"/>
                  <a:pt x="1473835" y="16891"/>
                </a:cubicBezTo>
                <a:lnTo>
                  <a:pt x="1473835" y="1456944"/>
                </a:lnTo>
                <a:cubicBezTo>
                  <a:pt x="1473835" y="1466342"/>
                  <a:pt x="1466215" y="1473835"/>
                  <a:pt x="1456944" y="1473835"/>
                </a:cubicBezTo>
                <a:lnTo>
                  <a:pt x="16891" y="1473835"/>
                </a:lnTo>
                <a:cubicBezTo>
                  <a:pt x="7493" y="1473835"/>
                  <a:pt x="0" y="1466215"/>
                  <a:pt x="0" y="1456944"/>
                </a:cubicBezTo>
                <a:lnTo>
                  <a:pt x="0" y="16891"/>
                </a:lnTo>
                <a:cubicBezTo>
                  <a:pt x="0" y="7620"/>
                  <a:pt x="7620" y="0"/>
                  <a:pt x="16891" y="0"/>
                </a:cubicBezTo>
                <a:moveTo>
                  <a:pt x="16891" y="33909"/>
                </a:moveTo>
                <a:lnTo>
                  <a:pt x="16891" y="16891"/>
                </a:lnTo>
                <a:lnTo>
                  <a:pt x="33909" y="16891"/>
                </a:lnTo>
                <a:lnTo>
                  <a:pt x="33909" y="1456944"/>
                </a:lnTo>
                <a:lnTo>
                  <a:pt x="16891" y="1456944"/>
                </a:lnTo>
                <a:lnTo>
                  <a:pt x="16891" y="1440053"/>
                </a:lnTo>
                <a:lnTo>
                  <a:pt x="1456944" y="1440053"/>
                </a:lnTo>
                <a:lnTo>
                  <a:pt x="1456944" y="1456944"/>
                </a:lnTo>
                <a:lnTo>
                  <a:pt x="1440053" y="1456944"/>
                </a:lnTo>
                <a:lnTo>
                  <a:pt x="1440053" y="16891"/>
                </a:lnTo>
                <a:lnTo>
                  <a:pt x="1456944" y="16891"/>
                </a:lnTo>
                <a:lnTo>
                  <a:pt x="1456944" y="33909"/>
                </a:lnTo>
                <a:lnTo>
                  <a:pt x="16891" y="33909"/>
                </a:lnTo>
              </a:path>
            </a:pathLst>
          </a:custGeom>
          <a:solidFill>
            <a:srgbClr val="3B3838"/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20" name="SHAPE: Web Address BG">
            <a:extLst>
              <a:ext uri="{FF2B5EF4-FFF2-40B4-BE49-F238E27FC236}">
                <a16:creationId xmlns:a16="http://schemas.microsoft.com/office/drawing/2014/main" id="{723B0C24-2C21-E1E0-9D30-3802F593CE32}"/>
              </a:ext>
            </a:extLst>
          </p:cNvPr>
          <p:cNvSpPr/>
          <p:nvPr/>
        </p:nvSpPr>
        <p:spPr>
          <a:xfrm>
            <a:off x="-3658" y="5063905"/>
            <a:ext cx="6865315" cy="596241"/>
          </a:xfrm>
          <a:custGeom>
            <a:avLst/>
            <a:gdLst/>
            <a:ahLst/>
            <a:cxnLst/>
            <a:rect l="l" t="t" r="r" b="b"/>
            <a:pathLst>
              <a:path w="2712223" h="235552">
                <a:moveTo>
                  <a:pt x="0" y="0"/>
                </a:moveTo>
                <a:lnTo>
                  <a:pt x="2712223" y="0"/>
                </a:lnTo>
                <a:lnTo>
                  <a:pt x="2712223" y="235552"/>
                </a:lnTo>
                <a:lnTo>
                  <a:pt x="0" y="235552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65000"/>
            </a:srgbClr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21" name="TXT: Web Address">
            <a:extLst>
              <a:ext uri="{FF2B5EF4-FFF2-40B4-BE49-F238E27FC236}">
                <a16:creationId xmlns:a16="http://schemas.microsoft.com/office/drawing/2014/main" id="{C72CDC31-276B-6FC7-B13D-57B820C11684}"/>
              </a:ext>
            </a:extLst>
          </p:cNvPr>
          <p:cNvSpPr txBox="1"/>
          <p:nvPr/>
        </p:nvSpPr>
        <p:spPr>
          <a:xfrm>
            <a:off x="1629000" y="5258013"/>
            <a:ext cx="3600000" cy="2829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3"/>
              </a:lnSpc>
            </a:pPr>
            <a:r>
              <a:rPr lang="en-US" sz="2200" spc="370" dirty="0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latin typeface="League Spartan" pitchFamily="2" charset="0"/>
                <a:ea typeface="Cormorant Unicase SemiBold" pitchFamily="2" charset="0"/>
              </a:rPr>
              <a:t>WWW.WEBSITE.COM</a:t>
            </a:r>
          </a:p>
        </p:txBody>
      </p:sp>
      <p:sp>
        <p:nvSpPr>
          <p:cNvPr id="22" name="SHAPE: Shop Today BG">
            <a:extLst>
              <a:ext uri="{FF2B5EF4-FFF2-40B4-BE49-F238E27FC236}">
                <a16:creationId xmlns:a16="http://schemas.microsoft.com/office/drawing/2014/main" id="{F6A2E0F2-7A6C-349E-ED2C-FD445A2FC61D}"/>
              </a:ext>
            </a:extLst>
          </p:cNvPr>
          <p:cNvSpPr/>
          <p:nvPr/>
        </p:nvSpPr>
        <p:spPr>
          <a:xfrm>
            <a:off x="4134300" y="653233"/>
            <a:ext cx="2376000" cy="648000"/>
          </a:xfrm>
          <a:custGeom>
            <a:avLst/>
            <a:gdLst/>
            <a:ahLst/>
            <a:cxnLst/>
            <a:rect l="l" t="t" r="r" b="b"/>
            <a:pathLst>
              <a:path w="2474146" h="745464">
                <a:moveTo>
                  <a:pt x="0" y="372568"/>
                </a:moveTo>
                <a:cubicBezTo>
                  <a:pt x="0" y="166809"/>
                  <a:pt x="150861" y="0"/>
                  <a:pt x="336927" y="0"/>
                </a:cubicBezTo>
                <a:lnTo>
                  <a:pt x="2137219" y="0"/>
                </a:lnTo>
                <a:cubicBezTo>
                  <a:pt x="2323285" y="0"/>
                  <a:pt x="2474146" y="166809"/>
                  <a:pt x="2474146" y="372732"/>
                </a:cubicBezTo>
                <a:cubicBezTo>
                  <a:pt x="2474146" y="578655"/>
                  <a:pt x="2323285" y="745464"/>
                  <a:pt x="2137219" y="745464"/>
                </a:cubicBezTo>
                <a:lnTo>
                  <a:pt x="336927" y="745464"/>
                </a:lnTo>
                <a:cubicBezTo>
                  <a:pt x="150861" y="745300"/>
                  <a:pt x="0" y="578490"/>
                  <a:pt x="0" y="372568"/>
                </a:cubicBezTo>
              </a:path>
            </a:pathLst>
          </a:custGeom>
          <a:solidFill>
            <a:srgbClr val="FFFFFF">
              <a:alpha val="74902"/>
            </a:srgb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/>
          <a:lstStyle/>
          <a:p>
            <a:endParaRPr lang="en-IN" sz="1037"/>
          </a:p>
        </p:txBody>
      </p:sp>
      <p:sp>
        <p:nvSpPr>
          <p:cNvPr id="23" name="TXT: Shop Today">
            <a:extLst>
              <a:ext uri="{FF2B5EF4-FFF2-40B4-BE49-F238E27FC236}">
                <a16:creationId xmlns:a16="http://schemas.microsoft.com/office/drawing/2014/main" id="{EA71D2D8-459F-98FA-75F8-75E0DC49882F}"/>
              </a:ext>
            </a:extLst>
          </p:cNvPr>
          <p:cNvSpPr txBox="1"/>
          <p:nvPr/>
        </p:nvSpPr>
        <p:spPr>
          <a:xfrm>
            <a:off x="4260300" y="838200"/>
            <a:ext cx="2124000" cy="396000"/>
          </a:xfrm>
          <a:prstGeom prst="rect">
            <a:avLst/>
          </a:prstGeom>
        </p:spPr>
        <p:txBody>
          <a:bodyPr lIns="48432" tIns="48432" rIns="48432" bIns="48432" rtlCol="0" anchor="b"/>
          <a:lstStyle/>
          <a:p>
            <a:pPr algn="ctr">
              <a:lnSpc>
                <a:spcPts val="2765"/>
              </a:lnSpc>
            </a:pPr>
            <a:r>
              <a:rPr lang="en-US" sz="2600" spc="200" dirty="0">
                <a:latin typeface="Oswald" pitchFamily="2" charset="0"/>
              </a:rPr>
              <a:t>SHOP TODAY</a:t>
            </a:r>
          </a:p>
        </p:txBody>
      </p:sp>
      <p:grpSp>
        <p:nvGrpSpPr>
          <p:cNvPr id="24" name="GROUP: Up Arrows">
            <a:extLst>
              <a:ext uri="{FF2B5EF4-FFF2-40B4-BE49-F238E27FC236}">
                <a16:creationId xmlns:a16="http://schemas.microsoft.com/office/drawing/2014/main" id="{573D3B38-FF9B-DB04-F247-61A369FC7FA2}"/>
              </a:ext>
            </a:extLst>
          </p:cNvPr>
          <p:cNvGrpSpPr/>
          <p:nvPr/>
        </p:nvGrpSpPr>
        <p:grpSpPr>
          <a:xfrm>
            <a:off x="823169" y="1577820"/>
            <a:ext cx="195333" cy="880747"/>
            <a:chOff x="1143290" y="2191417"/>
            <a:chExt cx="271296" cy="1223260"/>
          </a:xfrm>
        </p:grpSpPr>
        <p:sp>
          <p:nvSpPr>
            <p:cNvPr id="25" name="SHAPE: Arrow 4">
              <a:extLst>
                <a:ext uri="{FF2B5EF4-FFF2-40B4-BE49-F238E27FC236}">
                  <a16:creationId xmlns:a16="http://schemas.microsoft.com/office/drawing/2014/main" id="{E6ABA8D4-50D7-52FE-928F-7984569842FD}"/>
                </a:ext>
              </a:extLst>
            </p:cNvPr>
            <p:cNvSpPr/>
            <p:nvPr/>
          </p:nvSpPr>
          <p:spPr>
            <a:xfrm>
              <a:off x="1143290" y="3154354"/>
              <a:ext cx="271296" cy="260323"/>
            </a:xfrm>
            <a:custGeom>
              <a:avLst/>
              <a:gdLst/>
              <a:ahLst/>
              <a:cxnLst/>
              <a:rect l="l" t="t" r="r" b="b"/>
              <a:pathLst>
                <a:path w="273177" h="262128">
                  <a:moveTo>
                    <a:pt x="210693" y="123698"/>
                  </a:moveTo>
                  <a:lnTo>
                    <a:pt x="270637" y="238887"/>
                  </a:lnTo>
                  <a:cubicBezTo>
                    <a:pt x="273177" y="243840"/>
                    <a:pt x="273050" y="249682"/>
                    <a:pt x="270129" y="254381"/>
                  </a:cubicBezTo>
                  <a:cubicBezTo>
                    <a:pt x="267208" y="259080"/>
                    <a:pt x="262128" y="262001"/>
                    <a:pt x="256540" y="262001"/>
                  </a:cubicBezTo>
                  <a:lnTo>
                    <a:pt x="136652" y="262001"/>
                  </a:lnTo>
                  <a:lnTo>
                    <a:pt x="136652" y="246253"/>
                  </a:lnTo>
                  <a:lnTo>
                    <a:pt x="136652" y="262128"/>
                  </a:lnTo>
                  <a:lnTo>
                    <a:pt x="16637" y="262128"/>
                  </a:lnTo>
                  <a:cubicBezTo>
                    <a:pt x="11049" y="262128"/>
                    <a:pt x="5969" y="259207"/>
                    <a:pt x="3048" y="254508"/>
                  </a:cubicBezTo>
                  <a:cubicBezTo>
                    <a:pt x="127" y="249809"/>
                    <a:pt x="0" y="243840"/>
                    <a:pt x="2540" y="239014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lnTo>
                    <a:pt x="210693" y="123698"/>
                  </a:lnTo>
                  <a:moveTo>
                    <a:pt x="182626" y="138303"/>
                  </a:moveTo>
                  <a:lnTo>
                    <a:pt x="196723" y="130937"/>
                  </a:lnTo>
                  <a:lnTo>
                    <a:pt x="182626" y="138303"/>
                  </a:lnTo>
                  <a:lnTo>
                    <a:pt x="122555" y="23114"/>
                  </a:ln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492"/>
                  </a:lnTo>
                  <a:lnTo>
                    <a:pt x="16764" y="246126"/>
                  </a:lnTo>
                  <a:lnTo>
                    <a:pt x="16764" y="230378"/>
                  </a:lnTo>
                  <a:lnTo>
                    <a:pt x="136652" y="230378"/>
                  </a:lnTo>
                  <a:lnTo>
                    <a:pt x="256667" y="230378"/>
                  </a:lnTo>
                  <a:lnTo>
                    <a:pt x="256667" y="246253"/>
                  </a:lnTo>
                  <a:lnTo>
                    <a:pt x="242570" y="253619"/>
                  </a:lnTo>
                  <a:lnTo>
                    <a:pt x="182626" y="138430"/>
                  </a:lnTo>
                  <a:lnTo>
                    <a:pt x="182626" y="138303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26" name="SHAPE: Arrow 3">
              <a:extLst>
                <a:ext uri="{FF2B5EF4-FFF2-40B4-BE49-F238E27FC236}">
                  <a16:creationId xmlns:a16="http://schemas.microsoft.com/office/drawing/2014/main" id="{43D9D9EF-82F2-D060-9C47-175677E2EF91}"/>
                </a:ext>
              </a:extLst>
            </p:cNvPr>
            <p:cNvSpPr/>
            <p:nvPr/>
          </p:nvSpPr>
          <p:spPr>
            <a:xfrm>
              <a:off x="1143290" y="2830494"/>
              <a:ext cx="271170" cy="260322"/>
            </a:xfrm>
            <a:custGeom>
              <a:avLst/>
              <a:gdLst/>
              <a:ahLst/>
              <a:cxnLst/>
              <a:rect l="l" t="t" r="r" b="b"/>
              <a:pathLst>
                <a:path w="273050" h="262128">
                  <a:moveTo>
                    <a:pt x="150622" y="8509"/>
                  </a:moveTo>
                  <a:lnTo>
                    <a:pt x="210566" y="123698"/>
                  </a:lnTo>
                  <a:lnTo>
                    <a:pt x="270510" y="238887"/>
                  </a:lnTo>
                  <a:cubicBezTo>
                    <a:pt x="273050" y="243840"/>
                    <a:pt x="272923" y="249682"/>
                    <a:pt x="270002" y="254381"/>
                  </a:cubicBezTo>
                  <a:cubicBezTo>
                    <a:pt x="267081" y="259080"/>
                    <a:pt x="262001" y="262001"/>
                    <a:pt x="256413" y="262001"/>
                  </a:cubicBezTo>
                  <a:lnTo>
                    <a:pt x="136652" y="262001"/>
                  </a:lnTo>
                  <a:lnTo>
                    <a:pt x="136652" y="246253"/>
                  </a:lnTo>
                  <a:lnTo>
                    <a:pt x="136652" y="262128"/>
                  </a:lnTo>
                  <a:lnTo>
                    <a:pt x="16637" y="262128"/>
                  </a:lnTo>
                  <a:cubicBezTo>
                    <a:pt x="11049" y="262128"/>
                    <a:pt x="5969" y="259207"/>
                    <a:pt x="3048" y="254508"/>
                  </a:cubicBezTo>
                  <a:cubicBezTo>
                    <a:pt x="127" y="249809"/>
                    <a:pt x="0" y="243840"/>
                    <a:pt x="2540" y="239014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492"/>
                  </a:lnTo>
                  <a:lnTo>
                    <a:pt x="16764" y="246126"/>
                  </a:lnTo>
                  <a:lnTo>
                    <a:pt x="16764" y="230378"/>
                  </a:lnTo>
                  <a:lnTo>
                    <a:pt x="136652" y="230378"/>
                  </a:lnTo>
                  <a:lnTo>
                    <a:pt x="256667" y="230378"/>
                  </a:lnTo>
                  <a:lnTo>
                    <a:pt x="256667" y="246253"/>
                  </a:lnTo>
                  <a:lnTo>
                    <a:pt x="242570" y="253619"/>
                  </a:lnTo>
                  <a:lnTo>
                    <a:pt x="182626" y="138430"/>
                  </a:lnTo>
                  <a:lnTo>
                    <a:pt x="196723" y="131064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27" name="SHAPE: Arrow 2">
              <a:extLst>
                <a:ext uri="{FF2B5EF4-FFF2-40B4-BE49-F238E27FC236}">
                  <a16:creationId xmlns:a16="http://schemas.microsoft.com/office/drawing/2014/main" id="{6588FFC3-1370-A2F7-3406-0527C816FFE5}"/>
                </a:ext>
              </a:extLst>
            </p:cNvPr>
            <p:cNvSpPr/>
            <p:nvPr/>
          </p:nvSpPr>
          <p:spPr>
            <a:xfrm>
              <a:off x="1143290" y="2515277"/>
              <a:ext cx="271170" cy="260070"/>
            </a:xfrm>
            <a:custGeom>
              <a:avLst/>
              <a:gdLst/>
              <a:ahLst/>
              <a:cxnLst/>
              <a:rect l="l" t="t" r="r" b="b"/>
              <a:pathLst>
                <a:path w="273050" h="261874">
                  <a:moveTo>
                    <a:pt x="150622" y="8509"/>
                  </a:moveTo>
                  <a:lnTo>
                    <a:pt x="210566" y="123698"/>
                  </a:lnTo>
                  <a:lnTo>
                    <a:pt x="196469" y="131064"/>
                  </a:lnTo>
                  <a:lnTo>
                    <a:pt x="210566" y="123698"/>
                  </a:lnTo>
                  <a:lnTo>
                    <a:pt x="270510" y="238633"/>
                  </a:lnTo>
                  <a:cubicBezTo>
                    <a:pt x="273050" y="243586"/>
                    <a:pt x="272923" y="249428"/>
                    <a:pt x="270002" y="254127"/>
                  </a:cubicBezTo>
                  <a:cubicBezTo>
                    <a:pt x="267081" y="258826"/>
                    <a:pt x="262001" y="261747"/>
                    <a:pt x="256413" y="261747"/>
                  </a:cubicBezTo>
                  <a:lnTo>
                    <a:pt x="136652" y="261747"/>
                  </a:lnTo>
                  <a:lnTo>
                    <a:pt x="136652" y="245999"/>
                  </a:lnTo>
                  <a:lnTo>
                    <a:pt x="136652" y="261874"/>
                  </a:lnTo>
                  <a:lnTo>
                    <a:pt x="16637" y="261874"/>
                  </a:lnTo>
                  <a:cubicBezTo>
                    <a:pt x="11049" y="261874"/>
                    <a:pt x="5969" y="258953"/>
                    <a:pt x="3048" y="254254"/>
                  </a:cubicBezTo>
                  <a:cubicBezTo>
                    <a:pt x="127" y="249555"/>
                    <a:pt x="0" y="243586"/>
                    <a:pt x="2540" y="238760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238"/>
                  </a:lnTo>
                  <a:lnTo>
                    <a:pt x="16764" y="245872"/>
                  </a:lnTo>
                  <a:lnTo>
                    <a:pt x="16764" y="230124"/>
                  </a:lnTo>
                  <a:lnTo>
                    <a:pt x="136652" y="230124"/>
                  </a:lnTo>
                  <a:lnTo>
                    <a:pt x="256667" y="230124"/>
                  </a:lnTo>
                  <a:lnTo>
                    <a:pt x="256667" y="245999"/>
                  </a:lnTo>
                  <a:lnTo>
                    <a:pt x="242570" y="253365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28" name="SHAPE: Arrow 1">
              <a:extLst>
                <a:ext uri="{FF2B5EF4-FFF2-40B4-BE49-F238E27FC236}">
                  <a16:creationId xmlns:a16="http://schemas.microsoft.com/office/drawing/2014/main" id="{B583E0F3-59DA-643B-547F-76434C98B387}"/>
                </a:ext>
              </a:extLst>
            </p:cNvPr>
            <p:cNvSpPr/>
            <p:nvPr/>
          </p:nvSpPr>
          <p:spPr>
            <a:xfrm>
              <a:off x="1143290" y="2191417"/>
              <a:ext cx="271170" cy="260071"/>
            </a:xfrm>
            <a:custGeom>
              <a:avLst/>
              <a:gdLst/>
              <a:ahLst/>
              <a:cxnLst/>
              <a:rect l="l" t="t" r="r" b="b"/>
              <a:pathLst>
                <a:path w="273050" h="261874">
                  <a:moveTo>
                    <a:pt x="150622" y="8509"/>
                  </a:moveTo>
                  <a:lnTo>
                    <a:pt x="210566" y="123698"/>
                  </a:lnTo>
                  <a:lnTo>
                    <a:pt x="196469" y="131064"/>
                  </a:lnTo>
                  <a:lnTo>
                    <a:pt x="210566" y="123698"/>
                  </a:lnTo>
                  <a:lnTo>
                    <a:pt x="270510" y="238633"/>
                  </a:lnTo>
                  <a:cubicBezTo>
                    <a:pt x="273050" y="243586"/>
                    <a:pt x="272923" y="249428"/>
                    <a:pt x="270002" y="254127"/>
                  </a:cubicBezTo>
                  <a:cubicBezTo>
                    <a:pt x="267081" y="258826"/>
                    <a:pt x="262001" y="261747"/>
                    <a:pt x="256413" y="261747"/>
                  </a:cubicBezTo>
                  <a:lnTo>
                    <a:pt x="136652" y="261747"/>
                  </a:lnTo>
                  <a:lnTo>
                    <a:pt x="136652" y="245999"/>
                  </a:lnTo>
                  <a:lnTo>
                    <a:pt x="136652" y="261874"/>
                  </a:lnTo>
                  <a:lnTo>
                    <a:pt x="16637" y="261874"/>
                  </a:lnTo>
                  <a:cubicBezTo>
                    <a:pt x="11049" y="261874"/>
                    <a:pt x="5969" y="258953"/>
                    <a:pt x="3048" y="254254"/>
                  </a:cubicBezTo>
                  <a:cubicBezTo>
                    <a:pt x="127" y="249555"/>
                    <a:pt x="0" y="243586"/>
                    <a:pt x="2540" y="238760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238"/>
                  </a:lnTo>
                  <a:lnTo>
                    <a:pt x="16764" y="245872"/>
                  </a:lnTo>
                  <a:lnTo>
                    <a:pt x="16764" y="230124"/>
                  </a:lnTo>
                  <a:lnTo>
                    <a:pt x="136652" y="230124"/>
                  </a:lnTo>
                  <a:lnTo>
                    <a:pt x="256667" y="230124"/>
                  </a:lnTo>
                  <a:lnTo>
                    <a:pt x="256667" y="245999"/>
                  </a:lnTo>
                  <a:lnTo>
                    <a:pt x="242570" y="253365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</p:grpSp>
      <p:grpSp>
        <p:nvGrpSpPr>
          <p:cNvPr id="29" name="GROUP: 15% Off">
            <a:extLst>
              <a:ext uri="{FF2B5EF4-FFF2-40B4-BE49-F238E27FC236}">
                <a16:creationId xmlns:a16="http://schemas.microsoft.com/office/drawing/2014/main" id="{FFF0D925-823A-7DDC-474C-06EC12B06568}"/>
              </a:ext>
            </a:extLst>
          </p:cNvPr>
          <p:cNvGrpSpPr/>
          <p:nvPr/>
        </p:nvGrpSpPr>
        <p:grpSpPr>
          <a:xfrm>
            <a:off x="384240" y="408815"/>
            <a:ext cx="1132587" cy="1029609"/>
            <a:chOff x="533667" y="567799"/>
            <a:chExt cx="1573038" cy="1430012"/>
          </a:xfrm>
        </p:grpSpPr>
        <p:sp>
          <p:nvSpPr>
            <p:cNvPr id="30" name="SHAPE: 15% Off BG">
              <a:extLst>
                <a:ext uri="{FF2B5EF4-FFF2-40B4-BE49-F238E27FC236}">
                  <a16:creationId xmlns:a16="http://schemas.microsoft.com/office/drawing/2014/main" id="{15CBA209-8596-68DC-DE55-EFF0C44F82DF}"/>
                </a:ext>
              </a:extLst>
            </p:cNvPr>
            <p:cNvSpPr/>
            <p:nvPr/>
          </p:nvSpPr>
          <p:spPr>
            <a:xfrm>
              <a:off x="533667" y="567799"/>
              <a:ext cx="1573038" cy="1430012"/>
            </a:xfrm>
            <a:custGeom>
              <a:avLst/>
              <a:gdLst/>
              <a:ahLst/>
              <a:cxnLst/>
              <a:rect l="l" t="t" r="r" b="b"/>
              <a:pathLst>
                <a:path w="1583944" h="1439926">
                  <a:moveTo>
                    <a:pt x="0" y="719963"/>
                  </a:moveTo>
                  <a:lnTo>
                    <a:pt x="46609" y="653161"/>
                  </a:lnTo>
                  <a:lnTo>
                    <a:pt x="15113" y="579501"/>
                  </a:lnTo>
                  <a:lnTo>
                    <a:pt x="75311" y="522351"/>
                  </a:lnTo>
                  <a:lnTo>
                    <a:pt x="60198" y="444373"/>
                  </a:lnTo>
                  <a:lnTo>
                    <a:pt x="131445" y="398907"/>
                  </a:lnTo>
                  <a:lnTo>
                    <a:pt x="133350" y="319786"/>
                  </a:lnTo>
                  <a:lnTo>
                    <a:pt x="212979" y="287909"/>
                  </a:lnTo>
                  <a:lnTo>
                    <a:pt x="231902" y="210693"/>
                  </a:lnTo>
                  <a:lnTo>
                    <a:pt x="316865" y="193548"/>
                  </a:lnTo>
                  <a:lnTo>
                    <a:pt x="351917" y="121158"/>
                  </a:lnTo>
                  <a:lnTo>
                    <a:pt x="438912" y="119380"/>
                  </a:lnTo>
                  <a:lnTo>
                    <a:pt x="488823" y="54610"/>
                  </a:lnTo>
                  <a:lnTo>
                    <a:pt x="574548" y="68326"/>
                  </a:lnTo>
                  <a:lnTo>
                    <a:pt x="637413" y="13716"/>
                  </a:lnTo>
                  <a:lnTo>
                    <a:pt x="718566" y="42291"/>
                  </a:lnTo>
                  <a:lnTo>
                    <a:pt x="791972" y="0"/>
                  </a:lnTo>
                  <a:lnTo>
                    <a:pt x="865378" y="42418"/>
                  </a:lnTo>
                  <a:lnTo>
                    <a:pt x="946531" y="13843"/>
                  </a:lnTo>
                  <a:lnTo>
                    <a:pt x="1009396" y="68453"/>
                  </a:lnTo>
                  <a:lnTo>
                    <a:pt x="1095121" y="54737"/>
                  </a:lnTo>
                  <a:lnTo>
                    <a:pt x="1145032" y="119507"/>
                  </a:lnTo>
                  <a:lnTo>
                    <a:pt x="1232027" y="121285"/>
                  </a:lnTo>
                  <a:lnTo>
                    <a:pt x="1267079" y="193675"/>
                  </a:lnTo>
                  <a:lnTo>
                    <a:pt x="1352042" y="210820"/>
                  </a:lnTo>
                  <a:lnTo>
                    <a:pt x="1370965" y="288036"/>
                  </a:lnTo>
                  <a:lnTo>
                    <a:pt x="1450594" y="319913"/>
                  </a:lnTo>
                  <a:lnTo>
                    <a:pt x="1452499" y="399034"/>
                  </a:lnTo>
                  <a:lnTo>
                    <a:pt x="1523746" y="444500"/>
                  </a:lnTo>
                  <a:lnTo>
                    <a:pt x="1508633" y="522351"/>
                  </a:lnTo>
                  <a:lnTo>
                    <a:pt x="1568704" y="579501"/>
                  </a:lnTo>
                  <a:lnTo>
                    <a:pt x="1537208" y="653288"/>
                  </a:lnTo>
                  <a:lnTo>
                    <a:pt x="1583944" y="719963"/>
                  </a:lnTo>
                  <a:lnTo>
                    <a:pt x="1537208" y="786638"/>
                  </a:lnTo>
                  <a:lnTo>
                    <a:pt x="1568704" y="860425"/>
                  </a:lnTo>
                  <a:lnTo>
                    <a:pt x="1508633" y="917575"/>
                  </a:lnTo>
                  <a:lnTo>
                    <a:pt x="1523746" y="995426"/>
                  </a:lnTo>
                  <a:lnTo>
                    <a:pt x="1452499" y="1040892"/>
                  </a:lnTo>
                  <a:lnTo>
                    <a:pt x="1450594" y="1120013"/>
                  </a:lnTo>
                  <a:lnTo>
                    <a:pt x="1370965" y="1151890"/>
                  </a:lnTo>
                  <a:lnTo>
                    <a:pt x="1352042" y="1229106"/>
                  </a:lnTo>
                  <a:lnTo>
                    <a:pt x="1267079" y="1246251"/>
                  </a:lnTo>
                  <a:lnTo>
                    <a:pt x="1232027" y="1318641"/>
                  </a:lnTo>
                  <a:lnTo>
                    <a:pt x="1145032" y="1320419"/>
                  </a:lnTo>
                  <a:lnTo>
                    <a:pt x="1095121" y="1385189"/>
                  </a:lnTo>
                  <a:lnTo>
                    <a:pt x="1009396" y="1371473"/>
                  </a:lnTo>
                  <a:lnTo>
                    <a:pt x="946531" y="1426083"/>
                  </a:lnTo>
                  <a:lnTo>
                    <a:pt x="865378" y="1397508"/>
                  </a:lnTo>
                  <a:lnTo>
                    <a:pt x="791972" y="1439926"/>
                  </a:lnTo>
                  <a:lnTo>
                    <a:pt x="718566" y="1397508"/>
                  </a:lnTo>
                  <a:lnTo>
                    <a:pt x="637413" y="1426083"/>
                  </a:lnTo>
                  <a:lnTo>
                    <a:pt x="574548" y="1371473"/>
                  </a:lnTo>
                  <a:lnTo>
                    <a:pt x="488823" y="1385189"/>
                  </a:lnTo>
                  <a:lnTo>
                    <a:pt x="438912" y="1320419"/>
                  </a:lnTo>
                  <a:lnTo>
                    <a:pt x="351917" y="1318641"/>
                  </a:lnTo>
                  <a:lnTo>
                    <a:pt x="316865" y="1246251"/>
                  </a:lnTo>
                  <a:lnTo>
                    <a:pt x="231902" y="1229106"/>
                  </a:lnTo>
                  <a:lnTo>
                    <a:pt x="212979" y="1151890"/>
                  </a:lnTo>
                  <a:lnTo>
                    <a:pt x="133350" y="1120013"/>
                  </a:lnTo>
                  <a:lnTo>
                    <a:pt x="131445" y="1040892"/>
                  </a:lnTo>
                  <a:lnTo>
                    <a:pt x="60198" y="995426"/>
                  </a:lnTo>
                  <a:lnTo>
                    <a:pt x="75311" y="917575"/>
                  </a:lnTo>
                  <a:lnTo>
                    <a:pt x="15240" y="860425"/>
                  </a:lnTo>
                  <a:lnTo>
                    <a:pt x="46736" y="786638"/>
                  </a:lnTo>
                  <a:lnTo>
                    <a:pt x="0" y="719963"/>
                  </a:lnTo>
                </a:path>
              </a:pathLst>
            </a:custGeom>
            <a:solidFill>
              <a:srgbClr val="F2F2F2">
                <a:alpha val="74902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/>
            <a:lstStyle/>
            <a:p>
              <a:endParaRPr lang="en-IN" sz="1037" dirty="0"/>
            </a:p>
          </p:txBody>
        </p:sp>
        <p:sp>
          <p:nvSpPr>
            <p:cNvPr id="31" name="TXT: 15% Off">
              <a:extLst>
                <a:ext uri="{FF2B5EF4-FFF2-40B4-BE49-F238E27FC236}">
                  <a16:creationId xmlns:a16="http://schemas.microsoft.com/office/drawing/2014/main" id="{E7B1E2AC-7919-642F-DB82-1BEC5872F5EF}"/>
                </a:ext>
              </a:extLst>
            </p:cNvPr>
            <p:cNvSpPr txBox="1"/>
            <p:nvPr/>
          </p:nvSpPr>
          <p:spPr>
            <a:xfrm>
              <a:off x="852171" y="989270"/>
              <a:ext cx="936000" cy="8193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en-US" sz="2400" dirty="0">
                  <a:solidFill>
                    <a:srgbClr val="000000"/>
                  </a:solidFill>
                  <a:latin typeface="Oswald Medium" pitchFamily="2" charset="0"/>
                </a:rPr>
                <a:t>15%</a:t>
              </a:r>
            </a:p>
            <a:p>
              <a:pPr algn="ctr">
                <a:lnSpc>
                  <a:spcPts val="2300"/>
                </a:lnSpc>
              </a:pPr>
              <a:r>
                <a:rPr lang="en-US" sz="2400" dirty="0">
                  <a:solidFill>
                    <a:srgbClr val="000000"/>
                  </a:solidFill>
                  <a:latin typeface="Oswald Medium" pitchFamily="2" charset="0"/>
                </a:rPr>
                <a:t>OFF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 advTm="750">
        <p159:morph option="byObject"/>
      </p:transition>
    </mc:Choice>
    <mc:Fallback xmlns="">
      <p:transition spd="slow" advClick="0" advTm="75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 1" descr="A person holding a green container&#10;&#10;Description automatically generated">
            <a:extLst>
              <a:ext uri="{FF2B5EF4-FFF2-40B4-BE49-F238E27FC236}">
                <a16:creationId xmlns:a16="http://schemas.microsoft.com/office/drawing/2014/main" id="{BF389FBF-10A4-DAF4-A35E-79F37B373E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5654213"/>
          </a:xfrm>
          <a:prstGeom prst="rect">
            <a:avLst/>
          </a:prstGeom>
        </p:spPr>
      </p:pic>
      <p:pic>
        <p:nvPicPr>
          <p:cNvPr id="3" name="PIC 4 Vanish" descr="A person holding a mug&#10;&#10;Description automatically generated">
            <a:extLst>
              <a:ext uri="{FF2B5EF4-FFF2-40B4-BE49-F238E27FC236}">
                <a16:creationId xmlns:a16="http://schemas.microsoft.com/office/drawing/2014/main" id="{E70ECD74-A68D-1C78-1AC9-7B296A4909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7432" y="4572000"/>
            <a:ext cx="1296000" cy="1068512"/>
          </a:xfrm>
          <a:prstGeom prst="rect">
            <a:avLst/>
          </a:prstGeom>
        </p:spPr>
      </p:pic>
      <p:sp>
        <p:nvSpPr>
          <p:cNvPr id="50" name="SHAPE: Bottom Rect BG">
            <a:extLst>
              <a:ext uri="{FF2B5EF4-FFF2-40B4-BE49-F238E27FC236}">
                <a16:creationId xmlns:a16="http://schemas.microsoft.com/office/drawing/2014/main" id="{19397211-01A7-B32C-443E-2CC97508F277}"/>
              </a:ext>
            </a:extLst>
          </p:cNvPr>
          <p:cNvSpPr/>
          <p:nvPr/>
        </p:nvSpPr>
        <p:spPr>
          <a:xfrm rot="5400000">
            <a:off x="166871" y="5494215"/>
            <a:ext cx="6531855" cy="6863720"/>
          </a:xfrm>
          <a:custGeom>
            <a:avLst/>
            <a:gdLst/>
            <a:ahLst/>
            <a:cxnLst/>
            <a:rect l="l" t="t" r="r" b="b"/>
            <a:pathLst>
              <a:path w="6470678" h="9599041">
                <a:moveTo>
                  <a:pt x="0" y="0"/>
                </a:moveTo>
                <a:lnTo>
                  <a:pt x="6470678" y="0"/>
                </a:lnTo>
                <a:lnTo>
                  <a:pt x="6470678" y="9599041"/>
                </a:lnTo>
                <a:lnTo>
                  <a:pt x="0" y="9599041"/>
                </a:lnTo>
                <a:lnTo>
                  <a:pt x="0" y="0"/>
                </a:lnTo>
              </a:path>
            </a:pathLst>
          </a:custGeom>
          <a:solidFill>
            <a:srgbClr val="F2F2F2"/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51" name="TXT: Travel mugs are...">
            <a:extLst>
              <a:ext uri="{FF2B5EF4-FFF2-40B4-BE49-F238E27FC236}">
                <a16:creationId xmlns:a16="http://schemas.microsoft.com/office/drawing/2014/main" id="{C1C35D7E-336A-7A76-6637-EBFB84CA6200}"/>
              </a:ext>
            </a:extLst>
          </p:cNvPr>
          <p:cNvSpPr txBox="1"/>
          <p:nvPr/>
        </p:nvSpPr>
        <p:spPr>
          <a:xfrm>
            <a:off x="1104900" y="9982200"/>
            <a:ext cx="46482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2700" dirty="0">
                <a:latin typeface="League Spartan" pitchFamily="2" charset="0"/>
                <a:cs typeface="Poppins" panose="00000500000000000000" pitchFamily="2" charset="0"/>
              </a:rPr>
              <a:t>Travel mugs are a must on long trips – makes sense to have the ones you love!</a:t>
            </a:r>
          </a:p>
        </p:txBody>
      </p:sp>
      <p:sp>
        <p:nvSpPr>
          <p:cNvPr id="52" name="LINE: Dashed">
            <a:extLst>
              <a:ext uri="{FF2B5EF4-FFF2-40B4-BE49-F238E27FC236}">
                <a16:creationId xmlns:a16="http://schemas.microsoft.com/office/drawing/2014/main" id="{3D465558-5DC7-30F1-B86C-8751C06C36BF}"/>
              </a:ext>
            </a:extLst>
          </p:cNvPr>
          <p:cNvSpPr/>
          <p:nvPr/>
        </p:nvSpPr>
        <p:spPr>
          <a:xfrm>
            <a:off x="3069000" y="9677400"/>
            <a:ext cx="432000" cy="72000"/>
          </a:xfrm>
          <a:custGeom>
            <a:avLst/>
            <a:gdLst>
              <a:gd name="connsiteX0" fmla="*/ 0 w 1447800"/>
              <a:gd name="connsiteY0" fmla="*/ 130670 h 257782"/>
              <a:gd name="connsiteX1" fmla="*/ 406400 w 1447800"/>
              <a:gd name="connsiteY1" fmla="*/ 3670 h 257782"/>
              <a:gd name="connsiteX2" fmla="*/ 965200 w 1447800"/>
              <a:gd name="connsiteY2" fmla="*/ 257670 h 257782"/>
              <a:gd name="connsiteX3" fmla="*/ 1447800 w 1447800"/>
              <a:gd name="connsiteY3" fmla="*/ 29070 h 25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257782">
                <a:moveTo>
                  <a:pt x="0" y="130670"/>
                </a:moveTo>
                <a:cubicBezTo>
                  <a:pt x="122766" y="56586"/>
                  <a:pt x="245533" y="-17497"/>
                  <a:pt x="406400" y="3670"/>
                </a:cubicBezTo>
                <a:cubicBezTo>
                  <a:pt x="567267" y="24837"/>
                  <a:pt x="791633" y="253437"/>
                  <a:pt x="965200" y="257670"/>
                </a:cubicBezTo>
                <a:cubicBezTo>
                  <a:pt x="1138767" y="261903"/>
                  <a:pt x="1293283" y="145486"/>
                  <a:pt x="1447800" y="29070"/>
                </a:cubicBezTo>
              </a:path>
            </a:pathLst>
          </a:custGeom>
          <a:noFill/>
          <a:ln>
            <a:solidFill>
              <a:srgbClr val="417F74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rgbClr val="4D7FBB"/>
              </a:solidFill>
            </a:endParaRPr>
          </a:p>
        </p:txBody>
      </p:sp>
      <p:sp>
        <p:nvSpPr>
          <p:cNvPr id="53" name="TXT: Companion">
            <a:extLst>
              <a:ext uri="{FF2B5EF4-FFF2-40B4-BE49-F238E27FC236}">
                <a16:creationId xmlns:a16="http://schemas.microsoft.com/office/drawing/2014/main" id="{BF0581C2-6F4E-3889-1718-708C84A660C3}"/>
              </a:ext>
            </a:extLst>
          </p:cNvPr>
          <p:cNvSpPr txBox="1"/>
          <p:nvPr/>
        </p:nvSpPr>
        <p:spPr>
          <a:xfrm>
            <a:off x="1594104" y="9008613"/>
            <a:ext cx="3669792" cy="5432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27"/>
              </a:lnSpc>
            </a:pPr>
            <a:r>
              <a:rPr lang="en-US" sz="5000" spc="100" dirty="0">
                <a:latin typeface="Cormorant Unicase SemiBold" pitchFamily="2" charset="0"/>
                <a:ea typeface="Cormorant Unicase SemiBold" pitchFamily="2" charset="0"/>
              </a:rPr>
              <a:t>companion</a:t>
            </a:r>
          </a:p>
        </p:txBody>
      </p:sp>
      <p:sp>
        <p:nvSpPr>
          <p:cNvPr id="54" name="TXT: Travel">
            <a:extLst>
              <a:ext uri="{FF2B5EF4-FFF2-40B4-BE49-F238E27FC236}">
                <a16:creationId xmlns:a16="http://schemas.microsoft.com/office/drawing/2014/main" id="{E117901C-98E6-F69E-503E-981A7E308E1B}"/>
              </a:ext>
            </a:extLst>
          </p:cNvPr>
          <p:cNvSpPr txBox="1"/>
          <p:nvPr/>
        </p:nvSpPr>
        <p:spPr>
          <a:xfrm>
            <a:off x="2252511" y="8458200"/>
            <a:ext cx="2352979" cy="620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5400" spc="100" dirty="0">
                <a:solidFill>
                  <a:srgbClr val="417F74"/>
                </a:solidFill>
                <a:latin typeface="Cormorant Unicase SemiBold" pitchFamily="2" charset="0"/>
                <a:ea typeface="Cormorant Unicase SemiBold" pitchFamily="2" charset="0"/>
              </a:rPr>
              <a:t>travel</a:t>
            </a:r>
          </a:p>
        </p:txBody>
      </p:sp>
      <p:grpSp>
        <p:nvGrpSpPr>
          <p:cNvPr id="55" name="GROUP: Thumbnail Imgs">
            <a:extLst>
              <a:ext uri="{FF2B5EF4-FFF2-40B4-BE49-F238E27FC236}">
                <a16:creationId xmlns:a16="http://schemas.microsoft.com/office/drawing/2014/main" id="{C3948C43-5944-B564-CBB1-8083AE5EF3D7}"/>
              </a:ext>
            </a:extLst>
          </p:cNvPr>
          <p:cNvGrpSpPr/>
          <p:nvPr/>
        </p:nvGrpSpPr>
        <p:grpSpPr>
          <a:xfrm>
            <a:off x="1031712" y="6477000"/>
            <a:ext cx="4794576" cy="972000"/>
            <a:chOff x="1282824" y="6667500"/>
            <a:chExt cx="4794576" cy="972000"/>
          </a:xfrm>
        </p:grpSpPr>
        <p:pic>
          <p:nvPicPr>
            <p:cNvPr id="56" name="PIC 4 TN" descr="A person holding a mug&#10;&#10;Description automatically generated">
              <a:extLst>
                <a:ext uri="{FF2B5EF4-FFF2-40B4-BE49-F238E27FC236}">
                  <a16:creationId xmlns:a16="http://schemas.microsoft.com/office/drawing/2014/main" id="{B9C9CE16-33FA-8E42-477D-848D7CF9D5DF}"/>
                </a:ext>
              </a:extLst>
            </p:cNvPr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6667500"/>
              <a:ext cx="972000" cy="972000"/>
            </a:xfrm>
            <a:prstGeom prst="rect">
              <a:avLst/>
            </a:prstGeom>
          </p:spPr>
        </p:pic>
        <p:pic>
          <p:nvPicPr>
            <p:cNvPr id="57" name="PIC 3 TN" descr="A black cup with yellow writing on it&#10;&#10;Description automatically generated">
              <a:extLst>
                <a:ext uri="{FF2B5EF4-FFF2-40B4-BE49-F238E27FC236}">
                  <a16:creationId xmlns:a16="http://schemas.microsoft.com/office/drawing/2014/main" id="{F9EFB1E8-9F4A-0926-02D2-69DF571ABC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1208" y="6667500"/>
              <a:ext cx="972000" cy="972000"/>
            </a:xfrm>
            <a:prstGeom prst="rect">
              <a:avLst/>
            </a:prstGeom>
          </p:spPr>
        </p:pic>
        <p:pic>
          <p:nvPicPr>
            <p:cNvPr id="58" name="PIC 2 TN" descr="A hand holding a silver cup&#10;&#10;Description automatically generated">
              <a:extLst>
                <a:ext uri="{FF2B5EF4-FFF2-40B4-BE49-F238E27FC236}">
                  <a16:creationId xmlns:a16="http://schemas.microsoft.com/office/drawing/2014/main" id="{40A12985-B0A8-237F-7C3E-4B2EFD04B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7016" y="6667500"/>
              <a:ext cx="972000" cy="972000"/>
            </a:xfrm>
            <a:prstGeom prst="rect">
              <a:avLst/>
            </a:prstGeom>
          </p:spPr>
        </p:pic>
        <p:pic>
          <p:nvPicPr>
            <p:cNvPr id="59" name="PIC 1 TN" descr="A hand holding a green plastic container&#10;&#10;Description automatically generated">
              <a:extLst>
                <a:ext uri="{FF2B5EF4-FFF2-40B4-BE49-F238E27FC236}">
                  <a16:creationId xmlns:a16="http://schemas.microsoft.com/office/drawing/2014/main" id="{A143BB2A-D508-8EB1-34D9-A63C0A8EF6D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824" y="6667500"/>
              <a:ext cx="972000" cy="972000"/>
            </a:xfrm>
            <a:prstGeom prst="rect">
              <a:avLst/>
            </a:prstGeom>
          </p:spPr>
        </p:pic>
      </p:grpSp>
      <p:sp>
        <p:nvSpPr>
          <p:cNvPr id="72" name="SHAPE; Black SQ Outline">
            <a:extLst>
              <a:ext uri="{FF2B5EF4-FFF2-40B4-BE49-F238E27FC236}">
                <a16:creationId xmlns:a16="http://schemas.microsoft.com/office/drawing/2014/main" id="{8FB92771-98D2-0CA6-BE58-C42CDA3FA596}"/>
              </a:ext>
            </a:extLst>
          </p:cNvPr>
          <p:cNvSpPr/>
          <p:nvPr/>
        </p:nvSpPr>
        <p:spPr>
          <a:xfrm>
            <a:off x="972000" y="6426200"/>
            <a:ext cx="1080000" cy="1080000"/>
          </a:xfrm>
          <a:custGeom>
            <a:avLst/>
            <a:gdLst/>
            <a:ahLst/>
            <a:cxnLst/>
            <a:rect l="l" t="t" r="r" b="b"/>
            <a:pathLst>
              <a:path w="1473835" h="1473835">
                <a:moveTo>
                  <a:pt x="16891" y="0"/>
                </a:moveTo>
                <a:lnTo>
                  <a:pt x="1456944" y="0"/>
                </a:lnTo>
                <a:cubicBezTo>
                  <a:pt x="1466342" y="0"/>
                  <a:pt x="1473835" y="7620"/>
                  <a:pt x="1473835" y="16891"/>
                </a:cubicBezTo>
                <a:lnTo>
                  <a:pt x="1473835" y="1456944"/>
                </a:lnTo>
                <a:cubicBezTo>
                  <a:pt x="1473835" y="1466342"/>
                  <a:pt x="1466215" y="1473835"/>
                  <a:pt x="1456944" y="1473835"/>
                </a:cubicBezTo>
                <a:lnTo>
                  <a:pt x="16891" y="1473835"/>
                </a:lnTo>
                <a:cubicBezTo>
                  <a:pt x="7493" y="1473835"/>
                  <a:pt x="0" y="1466215"/>
                  <a:pt x="0" y="1456944"/>
                </a:cubicBezTo>
                <a:lnTo>
                  <a:pt x="0" y="16891"/>
                </a:lnTo>
                <a:cubicBezTo>
                  <a:pt x="0" y="7620"/>
                  <a:pt x="7620" y="0"/>
                  <a:pt x="16891" y="0"/>
                </a:cubicBezTo>
                <a:moveTo>
                  <a:pt x="16891" y="33909"/>
                </a:moveTo>
                <a:lnTo>
                  <a:pt x="16891" y="16891"/>
                </a:lnTo>
                <a:lnTo>
                  <a:pt x="33909" y="16891"/>
                </a:lnTo>
                <a:lnTo>
                  <a:pt x="33909" y="1456944"/>
                </a:lnTo>
                <a:lnTo>
                  <a:pt x="16891" y="1456944"/>
                </a:lnTo>
                <a:lnTo>
                  <a:pt x="16891" y="1440053"/>
                </a:lnTo>
                <a:lnTo>
                  <a:pt x="1456944" y="1440053"/>
                </a:lnTo>
                <a:lnTo>
                  <a:pt x="1456944" y="1456944"/>
                </a:lnTo>
                <a:lnTo>
                  <a:pt x="1440053" y="1456944"/>
                </a:lnTo>
                <a:lnTo>
                  <a:pt x="1440053" y="16891"/>
                </a:lnTo>
                <a:lnTo>
                  <a:pt x="1456944" y="16891"/>
                </a:lnTo>
                <a:lnTo>
                  <a:pt x="1456944" y="33909"/>
                </a:lnTo>
                <a:lnTo>
                  <a:pt x="16891" y="33909"/>
                </a:lnTo>
              </a:path>
            </a:pathLst>
          </a:custGeom>
          <a:solidFill>
            <a:srgbClr val="3B3838"/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60" name="SHAPE: Web Address BG">
            <a:extLst>
              <a:ext uri="{FF2B5EF4-FFF2-40B4-BE49-F238E27FC236}">
                <a16:creationId xmlns:a16="http://schemas.microsoft.com/office/drawing/2014/main" id="{BAF28BC6-A3DB-4DA0-5AF0-E7E7FDCFA7F5}"/>
              </a:ext>
            </a:extLst>
          </p:cNvPr>
          <p:cNvSpPr/>
          <p:nvPr/>
        </p:nvSpPr>
        <p:spPr>
          <a:xfrm>
            <a:off x="-3658" y="5063905"/>
            <a:ext cx="6865315" cy="596241"/>
          </a:xfrm>
          <a:custGeom>
            <a:avLst/>
            <a:gdLst/>
            <a:ahLst/>
            <a:cxnLst/>
            <a:rect l="l" t="t" r="r" b="b"/>
            <a:pathLst>
              <a:path w="2712223" h="235552">
                <a:moveTo>
                  <a:pt x="0" y="0"/>
                </a:moveTo>
                <a:lnTo>
                  <a:pt x="2712223" y="0"/>
                </a:lnTo>
                <a:lnTo>
                  <a:pt x="2712223" y="235552"/>
                </a:lnTo>
                <a:lnTo>
                  <a:pt x="0" y="235552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65000"/>
            </a:srgbClr>
          </a:solidFill>
        </p:spPr>
        <p:txBody>
          <a:bodyPr/>
          <a:lstStyle/>
          <a:p>
            <a:endParaRPr lang="en-IN" sz="1037"/>
          </a:p>
        </p:txBody>
      </p:sp>
      <p:sp>
        <p:nvSpPr>
          <p:cNvPr id="61" name="TXT: Web Address">
            <a:extLst>
              <a:ext uri="{FF2B5EF4-FFF2-40B4-BE49-F238E27FC236}">
                <a16:creationId xmlns:a16="http://schemas.microsoft.com/office/drawing/2014/main" id="{7A12C9D4-EABA-4499-7497-D8D99BADDEE6}"/>
              </a:ext>
            </a:extLst>
          </p:cNvPr>
          <p:cNvSpPr txBox="1"/>
          <p:nvPr/>
        </p:nvSpPr>
        <p:spPr>
          <a:xfrm>
            <a:off x="1629000" y="5258013"/>
            <a:ext cx="3600000" cy="2829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3"/>
              </a:lnSpc>
            </a:pPr>
            <a:r>
              <a:rPr lang="en-US" sz="2200" spc="370" dirty="0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latin typeface="League Spartan" pitchFamily="2" charset="0"/>
                <a:ea typeface="Cormorant Unicase SemiBold" pitchFamily="2" charset="0"/>
              </a:rPr>
              <a:t>WWW.WEBSITE.COM</a:t>
            </a:r>
          </a:p>
        </p:txBody>
      </p:sp>
      <p:sp>
        <p:nvSpPr>
          <p:cNvPr id="62" name="SHAPE: Shop Today BG">
            <a:extLst>
              <a:ext uri="{FF2B5EF4-FFF2-40B4-BE49-F238E27FC236}">
                <a16:creationId xmlns:a16="http://schemas.microsoft.com/office/drawing/2014/main" id="{75BB8A6C-F644-BDDB-6CA5-8F1BBB84A490}"/>
              </a:ext>
            </a:extLst>
          </p:cNvPr>
          <p:cNvSpPr/>
          <p:nvPr/>
        </p:nvSpPr>
        <p:spPr>
          <a:xfrm>
            <a:off x="4134300" y="653233"/>
            <a:ext cx="2376000" cy="648000"/>
          </a:xfrm>
          <a:custGeom>
            <a:avLst/>
            <a:gdLst/>
            <a:ahLst/>
            <a:cxnLst/>
            <a:rect l="l" t="t" r="r" b="b"/>
            <a:pathLst>
              <a:path w="2474146" h="745464">
                <a:moveTo>
                  <a:pt x="0" y="372568"/>
                </a:moveTo>
                <a:cubicBezTo>
                  <a:pt x="0" y="166809"/>
                  <a:pt x="150861" y="0"/>
                  <a:pt x="336927" y="0"/>
                </a:cubicBezTo>
                <a:lnTo>
                  <a:pt x="2137219" y="0"/>
                </a:lnTo>
                <a:cubicBezTo>
                  <a:pt x="2323285" y="0"/>
                  <a:pt x="2474146" y="166809"/>
                  <a:pt x="2474146" y="372732"/>
                </a:cubicBezTo>
                <a:cubicBezTo>
                  <a:pt x="2474146" y="578655"/>
                  <a:pt x="2323285" y="745464"/>
                  <a:pt x="2137219" y="745464"/>
                </a:cubicBezTo>
                <a:lnTo>
                  <a:pt x="336927" y="745464"/>
                </a:lnTo>
                <a:cubicBezTo>
                  <a:pt x="150861" y="745300"/>
                  <a:pt x="0" y="578490"/>
                  <a:pt x="0" y="372568"/>
                </a:cubicBezTo>
              </a:path>
            </a:pathLst>
          </a:custGeom>
          <a:solidFill>
            <a:srgbClr val="FFFFFF">
              <a:alpha val="74902"/>
            </a:srgb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/>
          <a:lstStyle/>
          <a:p>
            <a:endParaRPr lang="en-IN" sz="1037"/>
          </a:p>
        </p:txBody>
      </p:sp>
      <p:sp>
        <p:nvSpPr>
          <p:cNvPr id="63" name="TXT: Shop Today">
            <a:extLst>
              <a:ext uri="{FF2B5EF4-FFF2-40B4-BE49-F238E27FC236}">
                <a16:creationId xmlns:a16="http://schemas.microsoft.com/office/drawing/2014/main" id="{6D5EFF57-176F-C131-2756-5BEBB64398D4}"/>
              </a:ext>
            </a:extLst>
          </p:cNvPr>
          <p:cNvSpPr txBox="1"/>
          <p:nvPr/>
        </p:nvSpPr>
        <p:spPr>
          <a:xfrm>
            <a:off x="4260300" y="838200"/>
            <a:ext cx="2124000" cy="396000"/>
          </a:xfrm>
          <a:prstGeom prst="rect">
            <a:avLst/>
          </a:prstGeom>
        </p:spPr>
        <p:txBody>
          <a:bodyPr lIns="48432" tIns="48432" rIns="48432" bIns="48432" rtlCol="0" anchor="b"/>
          <a:lstStyle/>
          <a:p>
            <a:pPr algn="ctr">
              <a:lnSpc>
                <a:spcPts val="2765"/>
              </a:lnSpc>
            </a:pPr>
            <a:r>
              <a:rPr lang="en-US" sz="2600" spc="200" dirty="0">
                <a:latin typeface="Oswald" pitchFamily="2" charset="0"/>
              </a:rPr>
              <a:t>SHOP TODAY</a:t>
            </a:r>
          </a:p>
        </p:txBody>
      </p:sp>
      <p:grpSp>
        <p:nvGrpSpPr>
          <p:cNvPr id="64" name="GROUP: Up Arrows">
            <a:extLst>
              <a:ext uri="{FF2B5EF4-FFF2-40B4-BE49-F238E27FC236}">
                <a16:creationId xmlns:a16="http://schemas.microsoft.com/office/drawing/2014/main" id="{96EF4F7C-E681-8766-3C28-5BE93BAC26DC}"/>
              </a:ext>
            </a:extLst>
          </p:cNvPr>
          <p:cNvGrpSpPr/>
          <p:nvPr/>
        </p:nvGrpSpPr>
        <p:grpSpPr>
          <a:xfrm>
            <a:off x="823169" y="1577820"/>
            <a:ext cx="195333" cy="880747"/>
            <a:chOff x="1143290" y="2191417"/>
            <a:chExt cx="271296" cy="1223260"/>
          </a:xfrm>
        </p:grpSpPr>
        <p:sp>
          <p:nvSpPr>
            <p:cNvPr id="65" name="SHAPE: Arrow 4">
              <a:extLst>
                <a:ext uri="{FF2B5EF4-FFF2-40B4-BE49-F238E27FC236}">
                  <a16:creationId xmlns:a16="http://schemas.microsoft.com/office/drawing/2014/main" id="{B43F4AC6-DE47-8B43-AE74-F28DA7F1796D}"/>
                </a:ext>
              </a:extLst>
            </p:cNvPr>
            <p:cNvSpPr/>
            <p:nvPr/>
          </p:nvSpPr>
          <p:spPr>
            <a:xfrm>
              <a:off x="1143290" y="3154354"/>
              <a:ext cx="271296" cy="260323"/>
            </a:xfrm>
            <a:custGeom>
              <a:avLst/>
              <a:gdLst/>
              <a:ahLst/>
              <a:cxnLst/>
              <a:rect l="l" t="t" r="r" b="b"/>
              <a:pathLst>
                <a:path w="273177" h="262128">
                  <a:moveTo>
                    <a:pt x="210693" y="123698"/>
                  </a:moveTo>
                  <a:lnTo>
                    <a:pt x="270637" y="238887"/>
                  </a:lnTo>
                  <a:cubicBezTo>
                    <a:pt x="273177" y="243840"/>
                    <a:pt x="273050" y="249682"/>
                    <a:pt x="270129" y="254381"/>
                  </a:cubicBezTo>
                  <a:cubicBezTo>
                    <a:pt x="267208" y="259080"/>
                    <a:pt x="262128" y="262001"/>
                    <a:pt x="256540" y="262001"/>
                  </a:cubicBezTo>
                  <a:lnTo>
                    <a:pt x="136652" y="262001"/>
                  </a:lnTo>
                  <a:lnTo>
                    <a:pt x="136652" y="246253"/>
                  </a:lnTo>
                  <a:lnTo>
                    <a:pt x="136652" y="262128"/>
                  </a:lnTo>
                  <a:lnTo>
                    <a:pt x="16637" y="262128"/>
                  </a:lnTo>
                  <a:cubicBezTo>
                    <a:pt x="11049" y="262128"/>
                    <a:pt x="5969" y="259207"/>
                    <a:pt x="3048" y="254508"/>
                  </a:cubicBezTo>
                  <a:cubicBezTo>
                    <a:pt x="127" y="249809"/>
                    <a:pt x="0" y="243840"/>
                    <a:pt x="2540" y="239014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lnTo>
                    <a:pt x="210693" y="123698"/>
                  </a:lnTo>
                  <a:moveTo>
                    <a:pt x="182626" y="138303"/>
                  </a:moveTo>
                  <a:lnTo>
                    <a:pt x="196723" y="130937"/>
                  </a:lnTo>
                  <a:lnTo>
                    <a:pt x="182626" y="138303"/>
                  </a:lnTo>
                  <a:lnTo>
                    <a:pt x="122555" y="23114"/>
                  </a:ln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492"/>
                  </a:lnTo>
                  <a:lnTo>
                    <a:pt x="16764" y="246126"/>
                  </a:lnTo>
                  <a:lnTo>
                    <a:pt x="16764" y="230378"/>
                  </a:lnTo>
                  <a:lnTo>
                    <a:pt x="136652" y="230378"/>
                  </a:lnTo>
                  <a:lnTo>
                    <a:pt x="256667" y="230378"/>
                  </a:lnTo>
                  <a:lnTo>
                    <a:pt x="256667" y="246253"/>
                  </a:lnTo>
                  <a:lnTo>
                    <a:pt x="242570" y="253619"/>
                  </a:lnTo>
                  <a:lnTo>
                    <a:pt x="182626" y="138430"/>
                  </a:lnTo>
                  <a:lnTo>
                    <a:pt x="182626" y="138303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66" name="SHAPE: Arrow 3">
              <a:extLst>
                <a:ext uri="{FF2B5EF4-FFF2-40B4-BE49-F238E27FC236}">
                  <a16:creationId xmlns:a16="http://schemas.microsoft.com/office/drawing/2014/main" id="{BFCACC07-05BB-4C88-E9DB-00E756618608}"/>
                </a:ext>
              </a:extLst>
            </p:cNvPr>
            <p:cNvSpPr/>
            <p:nvPr/>
          </p:nvSpPr>
          <p:spPr>
            <a:xfrm>
              <a:off x="1143290" y="2830494"/>
              <a:ext cx="271170" cy="260322"/>
            </a:xfrm>
            <a:custGeom>
              <a:avLst/>
              <a:gdLst/>
              <a:ahLst/>
              <a:cxnLst/>
              <a:rect l="l" t="t" r="r" b="b"/>
              <a:pathLst>
                <a:path w="273050" h="262128">
                  <a:moveTo>
                    <a:pt x="150622" y="8509"/>
                  </a:moveTo>
                  <a:lnTo>
                    <a:pt x="210566" y="123698"/>
                  </a:lnTo>
                  <a:lnTo>
                    <a:pt x="270510" y="238887"/>
                  </a:lnTo>
                  <a:cubicBezTo>
                    <a:pt x="273050" y="243840"/>
                    <a:pt x="272923" y="249682"/>
                    <a:pt x="270002" y="254381"/>
                  </a:cubicBezTo>
                  <a:cubicBezTo>
                    <a:pt x="267081" y="259080"/>
                    <a:pt x="262001" y="262001"/>
                    <a:pt x="256413" y="262001"/>
                  </a:cubicBezTo>
                  <a:lnTo>
                    <a:pt x="136652" y="262001"/>
                  </a:lnTo>
                  <a:lnTo>
                    <a:pt x="136652" y="246253"/>
                  </a:lnTo>
                  <a:lnTo>
                    <a:pt x="136652" y="262128"/>
                  </a:lnTo>
                  <a:lnTo>
                    <a:pt x="16637" y="262128"/>
                  </a:lnTo>
                  <a:cubicBezTo>
                    <a:pt x="11049" y="262128"/>
                    <a:pt x="5969" y="259207"/>
                    <a:pt x="3048" y="254508"/>
                  </a:cubicBezTo>
                  <a:cubicBezTo>
                    <a:pt x="127" y="249809"/>
                    <a:pt x="0" y="243840"/>
                    <a:pt x="2540" y="239014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492"/>
                  </a:lnTo>
                  <a:lnTo>
                    <a:pt x="16764" y="246126"/>
                  </a:lnTo>
                  <a:lnTo>
                    <a:pt x="16764" y="230378"/>
                  </a:lnTo>
                  <a:lnTo>
                    <a:pt x="136652" y="230378"/>
                  </a:lnTo>
                  <a:lnTo>
                    <a:pt x="256667" y="230378"/>
                  </a:lnTo>
                  <a:lnTo>
                    <a:pt x="256667" y="246253"/>
                  </a:lnTo>
                  <a:lnTo>
                    <a:pt x="242570" y="253619"/>
                  </a:lnTo>
                  <a:lnTo>
                    <a:pt x="182626" y="138430"/>
                  </a:lnTo>
                  <a:lnTo>
                    <a:pt x="196723" y="131064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67" name="SHAPE: Arrow 2">
              <a:extLst>
                <a:ext uri="{FF2B5EF4-FFF2-40B4-BE49-F238E27FC236}">
                  <a16:creationId xmlns:a16="http://schemas.microsoft.com/office/drawing/2014/main" id="{CCD1C31C-AE82-0058-296E-186438BD0FC5}"/>
                </a:ext>
              </a:extLst>
            </p:cNvPr>
            <p:cNvSpPr/>
            <p:nvPr/>
          </p:nvSpPr>
          <p:spPr>
            <a:xfrm>
              <a:off x="1143290" y="2515277"/>
              <a:ext cx="271170" cy="260070"/>
            </a:xfrm>
            <a:custGeom>
              <a:avLst/>
              <a:gdLst/>
              <a:ahLst/>
              <a:cxnLst/>
              <a:rect l="l" t="t" r="r" b="b"/>
              <a:pathLst>
                <a:path w="273050" h="261874">
                  <a:moveTo>
                    <a:pt x="150622" y="8509"/>
                  </a:moveTo>
                  <a:lnTo>
                    <a:pt x="210566" y="123698"/>
                  </a:lnTo>
                  <a:lnTo>
                    <a:pt x="196469" y="131064"/>
                  </a:lnTo>
                  <a:lnTo>
                    <a:pt x="210566" y="123698"/>
                  </a:lnTo>
                  <a:lnTo>
                    <a:pt x="270510" y="238633"/>
                  </a:lnTo>
                  <a:cubicBezTo>
                    <a:pt x="273050" y="243586"/>
                    <a:pt x="272923" y="249428"/>
                    <a:pt x="270002" y="254127"/>
                  </a:cubicBezTo>
                  <a:cubicBezTo>
                    <a:pt x="267081" y="258826"/>
                    <a:pt x="262001" y="261747"/>
                    <a:pt x="256413" y="261747"/>
                  </a:cubicBezTo>
                  <a:lnTo>
                    <a:pt x="136652" y="261747"/>
                  </a:lnTo>
                  <a:lnTo>
                    <a:pt x="136652" y="245999"/>
                  </a:lnTo>
                  <a:lnTo>
                    <a:pt x="136652" y="261874"/>
                  </a:lnTo>
                  <a:lnTo>
                    <a:pt x="16637" y="261874"/>
                  </a:lnTo>
                  <a:cubicBezTo>
                    <a:pt x="11049" y="261874"/>
                    <a:pt x="5969" y="258953"/>
                    <a:pt x="3048" y="254254"/>
                  </a:cubicBezTo>
                  <a:cubicBezTo>
                    <a:pt x="127" y="249555"/>
                    <a:pt x="0" y="243586"/>
                    <a:pt x="2540" y="238760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238"/>
                  </a:lnTo>
                  <a:lnTo>
                    <a:pt x="16764" y="245872"/>
                  </a:lnTo>
                  <a:lnTo>
                    <a:pt x="16764" y="230124"/>
                  </a:lnTo>
                  <a:lnTo>
                    <a:pt x="136652" y="230124"/>
                  </a:lnTo>
                  <a:lnTo>
                    <a:pt x="256667" y="230124"/>
                  </a:lnTo>
                  <a:lnTo>
                    <a:pt x="256667" y="245999"/>
                  </a:lnTo>
                  <a:lnTo>
                    <a:pt x="242570" y="253365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  <p:sp>
          <p:nvSpPr>
            <p:cNvPr id="68" name="SHAPE: Arrow 1">
              <a:extLst>
                <a:ext uri="{FF2B5EF4-FFF2-40B4-BE49-F238E27FC236}">
                  <a16:creationId xmlns:a16="http://schemas.microsoft.com/office/drawing/2014/main" id="{1E64BD39-E1BB-B6DA-31D1-DE16F98AE712}"/>
                </a:ext>
              </a:extLst>
            </p:cNvPr>
            <p:cNvSpPr/>
            <p:nvPr/>
          </p:nvSpPr>
          <p:spPr>
            <a:xfrm>
              <a:off x="1143290" y="2191417"/>
              <a:ext cx="271170" cy="260071"/>
            </a:xfrm>
            <a:custGeom>
              <a:avLst/>
              <a:gdLst/>
              <a:ahLst/>
              <a:cxnLst/>
              <a:rect l="l" t="t" r="r" b="b"/>
              <a:pathLst>
                <a:path w="273050" h="261874">
                  <a:moveTo>
                    <a:pt x="150622" y="8509"/>
                  </a:moveTo>
                  <a:lnTo>
                    <a:pt x="210566" y="123698"/>
                  </a:lnTo>
                  <a:lnTo>
                    <a:pt x="196469" y="131064"/>
                  </a:lnTo>
                  <a:lnTo>
                    <a:pt x="210566" y="123698"/>
                  </a:lnTo>
                  <a:lnTo>
                    <a:pt x="270510" y="238633"/>
                  </a:lnTo>
                  <a:cubicBezTo>
                    <a:pt x="273050" y="243586"/>
                    <a:pt x="272923" y="249428"/>
                    <a:pt x="270002" y="254127"/>
                  </a:cubicBezTo>
                  <a:cubicBezTo>
                    <a:pt x="267081" y="258826"/>
                    <a:pt x="262001" y="261747"/>
                    <a:pt x="256413" y="261747"/>
                  </a:cubicBezTo>
                  <a:lnTo>
                    <a:pt x="136652" y="261747"/>
                  </a:lnTo>
                  <a:lnTo>
                    <a:pt x="136652" y="245999"/>
                  </a:lnTo>
                  <a:lnTo>
                    <a:pt x="136652" y="261874"/>
                  </a:lnTo>
                  <a:lnTo>
                    <a:pt x="16637" y="261874"/>
                  </a:lnTo>
                  <a:cubicBezTo>
                    <a:pt x="11049" y="261874"/>
                    <a:pt x="5969" y="258953"/>
                    <a:pt x="3048" y="254254"/>
                  </a:cubicBezTo>
                  <a:cubicBezTo>
                    <a:pt x="127" y="249555"/>
                    <a:pt x="0" y="243586"/>
                    <a:pt x="2540" y="238760"/>
                  </a:cubicBezTo>
                  <a:lnTo>
                    <a:pt x="62611" y="123698"/>
                  </a:lnTo>
                  <a:lnTo>
                    <a:pt x="76708" y="131064"/>
                  </a:lnTo>
                  <a:lnTo>
                    <a:pt x="62611" y="123698"/>
                  </a:lnTo>
                  <a:lnTo>
                    <a:pt x="122555" y="8509"/>
                  </a:lnTo>
                  <a:cubicBezTo>
                    <a:pt x="125222" y="3302"/>
                    <a:pt x="130683" y="0"/>
                    <a:pt x="136652" y="0"/>
                  </a:cubicBezTo>
                  <a:cubicBezTo>
                    <a:pt x="142621" y="0"/>
                    <a:pt x="147955" y="3302"/>
                    <a:pt x="150749" y="8509"/>
                  </a:cubicBezTo>
                  <a:moveTo>
                    <a:pt x="122555" y="23114"/>
                  </a:moveTo>
                  <a:lnTo>
                    <a:pt x="136652" y="15748"/>
                  </a:lnTo>
                  <a:lnTo>
                    <a:pt x="150749" y="23114"/>
                  </a:lnTo>
                  <a:lnTo>
                    <a:pt x="90805" y="138303"/>
                  </a:lnTo>
                  <a:lnTo>
                    <a:pt x="30861" y="253238"/>
                  </a:lnTo>
                  <a:lnTo>
                    <a:pt x="16764" y="245872"/>
                  </a:lnTo>
                  <a:lnTo>
                    <a:pt x="16764" y="230124"/>
                  </a:lnTo>
                  <a:lnTo>
                    <a:pt x="136652" y="230124"/>
                  </a:lnTo>
                  <a:lnTo>
                    <a:pt x="256667" y="230124"/>
                  </a:lnTo>
                  <a:lnTo>
                    <a:pt x="256667" y="245999"/>
                  </a:lnTo>
                  <a:lnTo>
                    <a:pt x="242570" y="253365"/>
                  </a:lnTo>
                  <a:lnTo>
                    <a:pt x="182626" y="138430"/>
                  </a:lnTo>
                  <a:lnTo>
                    <a:pt x="122555" y="23114"/>
                  </a:lnTo>
                </a:path>
              </a:pathLst>
            </a:custGeom>
            <a:solidFill>
              <a:srgbClr val="808080"/>
            </a:solidFill>
          </p:spPr>
          <p:txBody>
            <a:bodyPr/>
            <a:lstStyle/>
            <a:p>
              <a:endParaRPr lang="en-IN" sz="1037"/>
            </a:p>
          </p:txBody>
        </p:sp>
      </p:grpSp>
      <p:grpSp>
        <p:nvGrpSpPr>
          <p:cNvPr id="69" name="GROUP: 15% Off">
            <a:extLst>
              <a:ext uri="{FF2B5EF4-FFF2-40B4-BE49-F238E27FC236}">
                <a16:creationId xmlns:a16="http://schemas.microsoft.com/office/drawing/2014/main" id="{31B409C3-DBAC-A576-2D96-029BF3A1194F}"/>
              </a:ext>
            </a:extLst>
          </p:cNvPr>
          <p:cNvGrpSpPr/>
          <p:nvPr/>
        </p:nvGrpSpPr>
        <p:grpSpPr>
          <a:xfrm>
            <a:off x="384240" y="408815"/>
            <a:ext cx="1132587" cy="1029609"/>
            <a:chOff x="533667" y="567799"/>
            <a:chExt cx="1573038" cy="1430012"/>
          </a:xfrm>
        </p:grpSpPr>
        <p:sp>
          <p:nvSpPr>
            <p:cNvPr id="70" name="SHAPE: 15% Off BG">
              <a:extLst>
                <a:ext uri="{FF2B5EF4-FFF2-40B4-BE49-F238E27FC236}">
                  <a16:creationId xmlns:a16="http://schemas.microsoft.com/office/drawing/2014/main" id="{1FF4C52C-E01B-8BD5-02C9-73746B47130D}"/>
                </a:ext>
              </a:extLst>
            </p:cNvPr>
            <p:cNvSpPr/>
            <p:nvPr/>
          </p:nvSpPr>
          <p:spPr>
            <a:xfrm>
              <a:off x="533667" y="567799"/>
              <a:ext cx="1573038" cy="1430012"/>
            </a:xfrm>
            <a:custGeom>
              <a:avLst/>
              <a:gdLst/>
              <a:ahLst/>
              <a:cxnLst/>
              <a:rect l="l" t="t" r="r" b="b"/>
              <a:pathLst>
                <a:path w="1583944" h="1439926">
                  <a:moveTo>
                    <a:pt x="0" y="719963"/>
                  </a:moveTo>
                  <a:lnTo>
                    <a:pt x="46609" y="653161"/>
                  </a:lnTo>
                  <a:lnTo>
                    <a:pt x="15113" y="579501"/>
                  </a:lnTo>
                  <a:lnTo>
                    <a:pt x="75311" y="522351"/>
                  </a:lnTo>
                  <a:lnTo>
                    <a:pt x="60198" y="444373"/>
                  </a:lnTo>
                  <a:lnTo>
                    <a:pt x="131445" y="398907"/>
                  </a:lnTo>
                  <a:lnTo>
                    <a:pt x="133350" y="319786"/>
                  </a:lnTo>
                  <a:lnTo>
                    <a:pt x="212979" y="287909"/>
                  </a:lnTo>
                  <a:lnTo>
                    <a:pt x="231902" y="210693"/>
                  </a:lnTo>
                  <a:lnTo>
                    <a:pt x="316865" y="193548"/>
                  </a:lnTo>
                  <a:lnTo>
                    <a:pt x="351917" y="121158"/>
                  </a:lnTo>
                  <a:lnTo>
                    <a:pt x="438912" y="119380"/>
                  </a:lnTo>
                  <a:lnTo>
                    <a:pt x="488823" y="54610"/>
                  </a:lnTo>
                  <a:lnTo>
                    <a:pt x="574548" y="68326"/>
                  </a:lnTo>
                  <a:lnTo>
                    <a:pt x="637413" y="13716"/>
                  </a:lnTo>
                  <a:lnTo>
                    <a:pt x="718566" y="42291"/>
                  </a:lnTo>
                  <a:lnTo>
                    <a:pt x="791972" y="0"/>
                  </a:lnTo>
                  <a:lnTo>
                    <a:pt x="865378" y="42418"/>
                  </a:lnTo>
                  <a:lnTo>
                    <a:pt x="946531" y="13843"/>
                  </a:lnTo>
                  <a:lnTo>
                    <a:pt x="1009396" y="68453"/>
                  </a:lnTo>
                  <a:lnTo>
                    <a:pt x="1095121" y="54737"/>
                  </a:lnTo>
                  <a:lnTo>
                    <a:pt x="1145032" y="119507"/>
                  </a:lnTo>
                  <a:lnTo>
                    <a:pt x="1232027" y="121285"/>
                  </a:lnTo>
                  <a:lnTo>
                    <a:pt x="1267079" y="193675"/>
                  </a:lnTo>
                  <a:lnTo>
                    <a:pt x="1352042" y="210820"/>
                  </a:lnTo>
                  <a:lnTo>
                    <a:pt x="1370965" y="288036"/>
                  </a:lnTo>
                  <a:lnTo>
                    <a:pt x="1450594" y="319913"/>
                  </a:lnTo>
                  <a:lnTo>
                    <a:pt x="1452499" y="399034"/>
                  </a:lnTo>
                  <a:lnTo>
                    <a:pt x="1523746" y="444500"/>
                  </a:lnTo>
                  <a:lnTo>
                    <a:pt x="1508633" y="522351"/>
                  </a:lnTo>
                  <a:lnTo>
                    <a:pt x="1568704" y="579501"/>
                  </a:lnTo>
                  <a:lnTo>
                    <a:pt x="1537208" y="653288"/>
                  </a:lnTo>
                  <a:lnTo>
                    <a:pt x="1583944" y="719963"/>
                  </a:lnTo>
                  <a:lnTo>
                    <a:pt x="1537208" y="786638"/>
                  </a:lnTo>
                  <a:lnTo>
                    <a:pt x="1568704" y="860425"/>
                  </a:lnTo>
                  <a:lnTo>
                    <a:pt x="1508633" y="917575"/>
                  </a:lnTo>
                  <a:lnTo>
                    <a:pt x="1523746" y="995426"/>
                  </a:lnTo>
                  <a:lnTo>
                    <a:pt x="1452499" y="1040892"/>
                  </a:lnTo>
                  <a:lnTo>
                    <a:pt x="1450594" y="1120013"/>
                  </a:lnTo>
                  <a:lnTo>
                    <a:pt x="1370965" y="1151890"/>
                  </a:lnTo>
                  <a:lnTo>
                    <a:pt x="1352042" y="1229106"/>
                  </a:lnTo>
                  <a:lnTo>
                    <a:pt x="1267079" y="1246251"/>
                  </a:lnTo>
                  <a:lnTo>
                    <a:pt x="1232027" y="1318641"/>
                  </a:lnTo>
                  <a:lnTo>
                    <a:pt x="1145032" y="1320419"/>
                  </a:lnTo>
                  <a:lnTo>
                    <a:pt x="1095121" y="1385189"/>
                  </a:lnTo>
                  <a:lnTo>
                    <a:pt x="1009396" y="1371473"/>
                  </a:lnTo>
                  <a:lnTo>
                    <a:pt x="946531" y="1426083"/>
                  </a:lnTo>
                  <a:lnTo>
                    <a:pt x="865378" y="1397508"/>
                  </a:lnTo>
                  <a:lnTo>
                    <a:pt x="791972" y="1439926"/>
                  </a:lnTo>
                  <a:lnTo>
                    <a:pt x="718566" y="1397508"/>
                  </a:lnTo>
                  <a:lnTo>
                    <a:pt x="637413" y="1426083"/>
                  </a:lnTo>
                  <a:lnTo>
                    <a:pt x="574548" y="1371473"/>
                  </a:lnTo>
                  <a:lnTo>
                    <a:pt x="488823" y="1385189"/>
                  </a:lnTo>
                  <a:lnTo>
                    <a:pt x="438912" y="1320419"/>
                  </a:lnTo>
                  <a:lnTo>
                    <a:pt x="351917" y="1318641"/>
                  </a:lnTo>
                  <a:lnTo>
                    <a:pt x="316865" y="1246251"/>
                  </a:lnTo>
                  <a:lnTo>
                    <a:pt x="231902" y="1229106"/>
                  </a:lnTo>
                  <a:lnTo>
                    <a:pt x="212979" y="1151890"/>
                  </a:lnTo>
                  <a:lnTo>
                    <a:pt x="133350" y="1120013"/>
                  </a:lnTo>
                  <a:lnTo>
                    <a:pt x="131445" y="1040892"/>
                  </a:lnTo>
                  <a:lnTo>
                    <a:pt x="60198" y="995426"/>
                  </a:lnTo>
                  <a:lnTo>
                    <a:pt x="75311" y="917575"/>
                  </a:lnTo>
                  <a:lnTo>
                    <a:pt x="15240" y="860425"/>
                  </a:lnTo>
                  <a:lnTo>
                    <a:pt x="46736" y="786638"/>
                  </a:lnTo>
                  <a:lnTo>
                    <a:pt x="0" y="719963"/>
                  </a:lnTo>
                </a:path>
              </a:pathLst>
            </a:custGeom>
            <a:solidFill>
              <a:srgbClr val="F2F2F2">
                <a:alpha val="74902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/>
            <a:lstStyle/>
            <a:p>
              <a:endParaRPr lang="en-IN" sz="1037" dirty="0"/>
            </a:p>
          </p:txBody>
        </p:sp>
        <p:sp>
          <p:nvSpPr>
            <p:cNvPr id="71" name="TXT: 15% Off">
              <a:extLst>
                <a:ext uri="{FF2B5EF4-FFF2-40B4-BE49-F238E27FC236}">
                  <a16:creationId xmlns:a16="http://schemas.microsoft.com/office/drawing/2014/main" id="{9C98636D-8144-6ED7-458C-8CA36D897118}"/>
                </a:ext>
              </a:extLst>
            </p:cNvPr>
            <p:cNvSpPr txBox="1"/>
            <p:nvPr/>
          </p:nvSpPr>
          <p:spPr>
            <a:xfrm>
              <a:off x="852171" y="989270"/>
              <a:ext cx="936000" cy="8193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en-US" sz="2400" dirty="0">
                  <a:solidFill>
                    <a:srgbClr val="000000"/>
                  </a:solidFill>
                  <a:latin typeface="Oswald Medium" pitchFamily="2" charset="0"/>
                </a:rPr>
                <a:t>15%</a:t>
              </a:r>
            </a:p>
            <a:p>
              <a:pPr algn="ctr">
                <a:lnSpc>
                  <a:spcPts val="2300"/>
                </a:lnSpc>
              </a:pPr>
              <a:r>
                <a:rPr lang="en-US" sz="2400" dirty="0">
                  <a:solidFill>
                    <a:srgbClr val="000000"/>
                  </a:solidFill>
                  <a:latin typeface="Oswald Medium" pitchFamily="2" charset="0"/>
                </a:rPr>
                <a:t>OFF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54814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 advTm="750">
        <p159:morph option="byObject"/>
      </p:transition>
    </mc:Choice>
    <mc:Fallback xmlns="">
      <p:transition spd="slow" advClick="0" advTm="75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162</Words>
  <Application>Microsoft Office PowerPoint</Application>
  <PresentationFormat>Widescreen</PresentationFormat>
  <Paragraphs>38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Oswald</vt:lpstr>
      <vt:lpstr>League Spartan</vt:lpstr>
      <vt:lpstr>Calibri</vt:lpstr>
      <vt:lpstr>Cormorant Unicase SemiBold</vt:lpstr>
      <vt:lpstr>Oswald Medium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23VE-23 Travel Pinterest Ad</dc:title>
  <dc:creator>Partha Bhattacharya</dc:creator>
  <cp:lastModifiedBy>Partha Bhattacharya</cp:lastModifiedBy>
  <cp:revision>16</cp:revision>
  <dcterms:created xsi:type="dcterms:W3CDTF">2006-08-16T00:00:00Z</dcterms:created>
  <dcterms:modified xsi:type="dcterms:W3CDTF">2024-01-27T14:12:01Z</dcterms:modified>
  <dc:identifier>DAFtXcMFsZw</dc:identifier>
</cp:coreProperties>
</file>